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0"/>
  </p:notesMasterIdLst>
  <p:handoutMasterIdLst>
    <p:handoutMasterId r:id="rId31"/>
  </p:handoutMasterIdLst>
  <p:sldIdLst>
    <p:sldId id="256" r:id="rId5"/>
    <p:sldId id="257" r:id="rId6"/>
    <p:sldId id="258" r:id="rId7"/>
    <p:sldId id="282" r:id="rId8"/>
    <p:sldId id="277" r:id="rId9"/>
    <p:sldId id="278" r:id="rId10"/>
    <p:sldId id="279" r:id="rId11"/>
    <p:sldId id="280" r:id="rId12"/>
    <p:sldId id="259" r:id="rId13"/>
    <p:sldId id="260" r:id="rId14"/>
    <p:sldId id="261" r:id="rId15"/>
    <p:sldId id="262" r:id="rId16"/>
    <p:sldId id="263" r:id="rId17"/>
    <p:sldId id="264" r:id="rId18"/>
    <p:sldId id="275" r:id="rId19"/>
    <p:sldId id="265" r:id="rId20"/>
    <p:sldId id="276" r:id="rId21"/>
    <p:sldId id="266" r:id="rId22"/>
    <p:sldId id="267" r:id="rId23"/>
    <p:sldId id="274" r:id="rId24"/>
    <p:sldId id="269" r:id="rId25"/>
    <p:sldId id="268" r:id="rId26"/>
    <p:sldId id="272" r:id="rId27"/>
    <p:sldId id="271" r:id="rId28"/>
    <p:sldId id="281" r:id="rId29"/>
  </p:sldIdLst>
  <p:sldSz cx="12192000" cy="6858000"/>
  <p:notesSz cx="6950075" cy="9236075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7214"/>
    <a:srgbClr val="FF9900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B23D372-C707-4D24-8C72-D00D63B49A65}" v="45" dt="2024-01-16T09:19:47.44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ijl, gemiddeld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om De Wachter | Sint-Jan Tisselt" userId="3aabbe0e-9101-40ba-8225-bfe535d4884d" providerId="ADAL" clId="{AB23D372-C707-4D24-8C72-D00D63B49A65}"/>
    <pc:docChg chg="custSel modSld">
      <pc:chgData name="Tom De Wachter | Sint-Jan Tisselt" userId="3aabbe0e-9101-40ba-8225-bfe535d4884d" providerId="ADAL" clId="{AB23D372-C707-4D24-8C72-D00D63B49A65}" dt="2024-01-16T09:19:47.446" v="49" actId="20577"/>
      <pc:docMkLst>
        <pc:docMk/>
      </pc:docMkLst>
      <pc:sldChg chg="modSp">
        <pc:chgData name="Tom De Wachter | Sint-Jan Tisselt" userId="3aabbe0e-9101-40ba-8225-bfe535d4884d" providerId="ADAL" clId="{AB23D372-C707-4D24-8C72-D00D63B49A65}" dt="2024-01-16T09:13:41.436" v="1" actId="20577"/>
        <pc:sldMkLst>
          <pc:docMk/>
          <pc:sldMk cId="3881910517" sldId="259"/>
        </pc:sldMkLst>
        <pc:spChg chg="mod">
          <ac:chgData name="Tom De Wachter | Sint-Jan Tisselt" userId="3aabbe0e-9101-40ba-8225-bfe535d4884d" providerId="ADAL" clId="{AB23D372-C707-4D24-8C72-D00D63B49A65}" dt="2024-01-16T09:13:41.436" v="1" actId="20577"/>
          <ac:spMkLst>
            <pc:docMk/>
            <pc:sldMk cId="3881910517" sldId="259"/>
            <ac:spMk id="12" creationId="{3C5176BF-FAD0-4263-A8C9-8B806FD837A0}"/>
          </ac:spMkLst>
        </pc:spChg>
      </pc:sldChg>
      <pc:sldChg chg="modSp">
        <pc:chgData name="Tom De Wachter | Sint-Jan Tisselt" userId="3aabbe0e-9101-40ba-8225-bfe535d4884d" providerId="ADAL" clId="{AB23D372-C707-4D24-8C72-D00D63B49A65}" dt="2024-01-16T09:14:02.325" v="13" actId="20577"/>
        <pc:sldMkLst>
          <pc:docMk/>
          <pc:sldMk cId="337558330" sldId="260"/>
        </pc:sldMkLst>
        <pc:spChg chg="mod">
          <ac:chgData name="Tom De Wachter | Sint-Jan Tisselt" userId="3aabbe0e-9101-40ba-8225-bfe535d4884d" providerId="ADAL" clId="{AB23D372-C707-4D24-8C72-D00D63B49A65}" dt="2024-01-16T09:14:02.325" v="13" actId="20577"/>
          <ac:spMkLst>
            <pc:docMk/>
            <pc:sldMk cId="337558330" sldId="260"/>
            <ac:spMk id="8" creationId="{3AB8845E-6A42-4369-A809-16F80A47F428}"/>
          </ac:spMkLst>
        </pc:spChg>
      </pc:sldChg>
      <pc:sldChg chg="modSp">
        <pc:chgData name="Tom De Wachter | Sint-Jan Tisselt" userId="3aabbe0e-9101-40ba-8225-bfe535d4884d" providerId="ADAL" clId="{AB23D372-C707-4D24-8C72-D00D63B49A65}" dt="2024-01-16T09:14:19.137" v="16" actId="20577"/>
        <pc:sldMkLst>
          <pc:docMk/>
          <pc:sldMk cId="373616287" sldId="261"/>
        </pc:sldMkLst>
        <pc:spChg chg="mod">
          <ac:chgData name="Tom De Wachter | Sint-Jan Tisselt" userId="3aabbe0e-9101-40ba-8225-bfe535d4884d" providerId="ADAL" clId="{AB23D372-C707-4D24-8C72-D00D63B49A65}" dt="2024-01-16T09:14:19.137" v="16" actId="20577"/>
          <ac:spMkLst>
            <pc:docMk/>
            <pc:sldMk cId="373616287" sldId="261"/>
            <ac:spMk id="10" creationId="{D0A0B533-6F60-49DF-AC13-43D197E88B60}"/>
          </ac:spMkLst>
        </pc:spChg>
      </pc:sldChg>
      <pc:sldChg chg="modSp">
        <pc:chgData name="Tom De Wachter | Sint-Jan Tisselt" userId="3aabbe0e-9101-40ba-8225-bfe535d4884d" providerId="ADAL" clId="{AB23D372-C707-4D24-8C72-D00D63B49A65}" dt="2024-01-16T09:16:32.486" v="38" actId="20577"/>
        <pc:sldMkLst>
          <pc:docMk/>
          <pc:sldMk cId="743425178" sldId="267"/>
        </pc:sldMkLst>
        <pc:spChg chg="mod">
          <ac:chgData name="Tom De Wachter | Sint-Jan Tisselt" userId="3aabbe0e-9101-40ba-8225-bfe535d4884d" providerId="ADAL" clId="{AB23D372-C707-4D24-8C72-D00D63B49A65}" dt="2024-01-16T09:16:32.486" v="38" actId="20577"/>
          <ac:spMkLst>
            <pc:docMk/>
            <pc:sldMk cId="743425178" sldId="267"/>
            <ac:spMk id="5" creationId="{505B6675-D2F6-4663-90C2-8C461DE26BAD}"/>
          </ac:spMkLst>
        </pc:spChg>
      </pc:sldChg>
      <pc:sldChg chg="modSp">
        <pc:chgData name="Tom De Wachter | Sint-Jan Tisselt" userId="3aabbe0e-9101-40ba-8225-bfe535d4884d" providerId="ADAL" clId="{AB23D372-C707-4D24-8C72-D00D63B49A65}" dt="2024-01-16T09:19:27.968" v="45" actId="20577"/>
        <pc:sldMkLst>
          <pc:docMk/>
          <pc:sldMk cId="2943709315" sldId="268"/>
        </pc:sldMkLst>
        <pc:spChg chg="mod">
          <ac:chgData name="Tom De Wachter | Sint-Jan Tisselt" userId="3aabbe0e-9101-40ba-8225-bfe535d4884d" providerId="ADAL" clId="{AB23D372-C707-4D24-8C72-D00D63B49A65}" dt="2024-01-16T09:19:27.968" v="45" actId="20577"/>
          <ac:spMkLst>
            <pc:docMk/>
            <pc:sldMk cId="2943709315" sldId="268"/>
            <ac:spMk id="5" creationId="{C3839CE3-B176-45C5-934B-2F242003B96E}"/>
          </ac:spMkLst>
        </pc:spChg>
      </pc:sldChg>
      <pc:sldChg chg="modSp">
        <pc:chgData name="Tom De Wachter | Sint-Jan Tisselt" userId="3aabbe0e-9101-40ba-8225-bfe535d4884d" providerId="ADAL" clId="{AB23D372-C707-4D24-8C72-D00D63B49A65}" dt="2024-01-16T09:19:47.446" v="49" actId="20577"/>
        <pc:sldMkLst>
          <pc:docMk/>
          <pc:sldMk cId="3080352920" sldId="272"/>
        </pc:sldMkLst>
        <pc:spChg chg="mod">
          <ac:chgData name="Tom De Wachter | Sint-Jan Tisselt" userId="3aabbe0e-9101-40ba-8225-bfe535d4884d" providerId="ADAL" clId="{AB23D372-C707-4D24-8C72-D00D63B49A65}" dt="2024-01-16T09:19:47.446" v="49" actId="20577"/>
          <ac:spMkLst>
            <pc:docMk/>
            <pc:sldMk cId="3080352920" sldId="272"/>
            <ac:spMk id="4" creationId="{06C875EA-2D56-3F47-47FE-7692DFCA00E8}"/>
          </ac:spMkLst>
        </pc:spChg>
      </pc:sldChg>
      <pc:sldChg chg="addSp delSp modSp mod delAnim">
        <pc:chgData name="Tom De Wachter | Sint-Jan Tisselt" userId="3aabbe0e-9101-40ba-8225-bfe535d4884d" providerId="ADAL" clId="{AB23D372-C707-4D24-8C72-D00D63B49A65}" dt="2024-01-16T09:17:54.388" v="43" actId="14100"/>
        <pc:sldMkLst>
          <pc:docMk/>
          <pc:sldMk cId="2107809706" sldId="274"/>
        </pc:sldMkLst>
        <pc:picChg chg="add mod">
          <ac:chgData name="Tom De Wachter | Sint-Jan Tisselt" userId="3aabbe0e-9101-40ba-8225-bfe535d4884d" providerId="ADAL" clId="{AB23D372-C707-4D24-8C72-D00D63B49A65}" dt="2024-01-16T09:17:54.388" v="43" actId="14100"/>
          <ac:picMkLst>
            <pc:docMk/>
            <pc:sldMk cId="2107809706" sldId="274"/>
            <ac:picMk id="4" creationId="{E13A7838-90A8-E837-9D8C-AFFCDD809C81}"/>
          </ac:picMkLst>
        </pc:picChg>
        <pc:picChg chg="del">
          <ac:chgData name="Tom De Wachter | Sint-Jan Tisselt" userId="3aabbe0e-9101-40ba-8225-bfe535d4884d" providerId="ADAL" clId="{AB23D372-C707-4D24-8C72-D00D63B49A65}" dt="2024-01-16T09:17:34.500" v="39" actId="478"/>
          <ac:picMkLst>
            <pc:docMk/>
            <pc:sldMk cId="2107809706" sldId="274"/>
            <ac:picMk id="5" creationId="{07BE3D3F-F7AA-F981-F468-D67A3462435B}"/>
          </ac:picMkLst>
        </pc:picChg>
      </pc:sldChg>
      <pc:sldChg chg="modSp">
        <pc:chgData name="Tom De Wachter | Sint-Jan Tisselt" userId="3aabbe0e-9101-40ba-8225-bfe535d4884d" providerId="ADAL" clId="{AB23D372-C707-4D24-8C72-D00D63B49A65}" dt="2024-01-16T09:15:10.242" v="20" actId="20577"/>
        <pc:sldMkLst>
          <pc:docMk/>
          <pc:sldMk cId="2425164875" sldId="276"/>
        </pc:sldMkLst>
        <pc:spChg chg="mod">
          <ac:chgData name="Tom De Wachter | Sint-Jan Tisselt" userId="3aabbe0e-9101-40ba-8225-bfe535d4884d" providerId="ADAL" clId="{AB23D372-C707-4D24-8C72-D00D63B49A65}" dt="2024-01-16T09:15:10.242" v="20" actId="20577"/>
          <ac:spMkLst>
            <pc:docMk/>
            <pc:sldMk cId="2425164875" sldId="276"/>
            <ac:spMk id="5" creationId="{07DAC927-9584-4953-AE33-360171702FDB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936768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4D01D4F4-C18C-4AFC-844B-C0F94DDCFF1F}" type="datetimeFigureOut">
              <a:rPr lang="nl-BE" smtClean="0"/>
              <a:t>16/01/2024</a:t>
            </a:fld>
            <a:endParaRPr 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936768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212C4AE0-0089-436C-AD8B-2AEEB687B6E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816157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488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937000" y="0"/>
            <a:ext cx="3011488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1C78FD-49F2-4A35-8DD1-3021A3ED66E1}" type="datetimeFigureOut">
              <a:rPr lang="nl-BE" smtClean="0"/>
              <a:t>16/01/2024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703263" y="1154113"/>
            <a:ext cx="5543550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95325" y="4445000"/>
            <a:ext cx="5559425" cy="36369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772525"/>
            <a:ext cx="3011488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937000" y="8772525"/>
            <a:ext cx="3011488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3EE554-B83C-4E17-8EDE-E43D50E820B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978642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3EE554-B83C-4E17-8EDE-E43D50E820B9}" type="slidenum">
              <a:rPr lang="nl-BE" smtClean="0"/>
              <a:t>20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800574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F0B052-8B0D-4B00-AAD4-3476561429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20402D13-8287-46A1-80EF-DD7542D3E4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95FA060-C18D-4744-81BB-BFFAA6267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828D0-6DAA-4D87-9EFD-921958EA220B}" type="datetimeFigureOut">
              <a:rPr lang="nl-BE" smtClean="0"/>
              <a:t>16/01/2024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6D419CB-10ED-47FB-98F0-D9EB7F47D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1BCF25-7E4A-495A-9734-4053C10BC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F0750-E224-408B-94F0-F1A346ECEE9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722256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83ED14-59C2-4EEF-85BA-3033DCB3C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B127D445-37DD-4F40-B7BC-1C7372D957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6D68C5D-99B6-4894-85D8-2923E288D2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828D0-6DAA-4D87-9EFD-921958EA220B}" type="datetimeFigureOut">
              <a:rPr lang="nl-BE" smtClean="0"/>
              <a:t>16/01/2024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E6CB1B5-EF0E-4A80-BC73-45D5FB0F5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397A00E-FF6E-45BC-A6BF-73DDE119C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F0750-E224-408B-94F0-F1A346ECEE9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171050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04EAF2EE-BF3E-48C9-ABAF-C195518D9D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04F86BB5-E457-4BC8-B063-6D2DC5415C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527F91F-8CDC-4D93-BD35-CCB297D7CA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828D0-6DAA-4D87-9EFD-921958EA220B}" type="datetimeFigureOut">
              <a:rPr lang="nl-BE" smtClean="0"/>
              <a:t>16/01/2024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0C6DC57-2236-4DD6-BC32-415FA9230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1DD3707-CB26-4D69-93A3-5A211BAE3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F0750-E224-408B-94F0-F1A346ECEE9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600435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B90F3B-ABC6-4ABA-A62D-A5BE8A022E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81C9FFE-D63F-49A1-B43B-F7E11671CA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4AB460B-73E7-4093-A966-BBD9520FF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828D0-6DAA-4D87-9EFD-921958EA220B}" type="datetimeFigureOut">
              <a:rPr lang="nl-BE" smtClean="0"/>
              <a:t>16/01/2024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FE214ED-10F4-497D-A8C5-96CD97A05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545B1D9-3604-4282-85A9-7386715CC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F0750-E224-408B-94F0-F1A346ECEE9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440280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138AD6-93D6-4268-9D0A-6EF447C92F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DE5FDB5-EBF1-4F63-B973-9A54F376B9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587E130-5919-4231-9295-54F1AC0758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828D0-6DAA-4D87-9EFD-921958EA220B}" type="datetimeFigureOut">
              <a:rPr lang="nl-BE" smtClean="0"/>
              <a:t>16/01/2024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68C9755-2A01-40C7-A9B6-F7A5CB5E4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0ECEC6A-C2A0-4E58-BA14-F63D17C8D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F0750-E224-408B-94F0-F1A346ECEE9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425261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0AA4CA-926E-42F5-83DB-DAC7ADE3B1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3B895B3-17F9-4B04-AE15-3544243711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C020A94B-0919-49D9-9EE9-3EB716BD1B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B5E699A7-FE7B-48C8-A7AD-21458B4CF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828D0-6DAA-4D87-9EFD-921958EA220B}" type="datetimeFigureOut">
              <a:rPr lang="nl-BE" smtClean="0"/>
              <a:t>16/01/2024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1D4A6179-A828-42BC-A140-B34BFE3DD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1A6DB4E2-6965-4703-B119-C17E0A0CC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F0750-E224-408B-94F0-F1A346ECEE9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771829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BE6D53-E61A-4665-AAFA-75CF6D7C9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880C68A-91A3-4B61-B4A6-90291F8A7E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2E78FC0C-09C0-483F-B318-C113C3F30B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1340BE3F-96C6-44F8-978E-D6D44C6115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17744D1E-8D4B-4DA6-8205-1EDEC21F34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58464F8F-10E1-4CB1-AF09-F47312C47C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828D0-6DAA-4D87-9EFD-921958EA220B}" type="datetimeFigureOut">
              <a:rPr lang="nl-BE" smtClean="0"/>
              <a:t>16/01/2024</a:t>
            </a:fld>
            <a:endParaRPr lang="nl-BE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6E54D7C6-1365-4D08-A278-4936806AF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C0698AE9-472E-415A-BE26-D819D6A38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F0750-E224-408B-94F0-F1A346ECEE9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543150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939F3A-3C24-439E-B8CA-DFED05C24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C99DF7F2-8A80-4855-AEEB-590275DF8D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828D0-6DAA-4D87-9EFD-921958EA220B}" type="datetimeFigureOut">
              <a:rPr lang="nl-BE" smtClean="0"/>
              <a:t>16/01/2024</a:t>
            </a:fld>
            <a:endParaRPr lang="nl-BE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35340029-76F6-4D84-999B-E568034BC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8DFF448D-3B37-4149-84C1-D54CB5ED5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F0750-E224-408B-94F0-F1A346ECEE9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933401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94C1AAFB-D325-4C26-A692-124AA4F73F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828D0-6DAA-4D87-9EFD-921958EA220B}" type="datetimeFigureOut">
              <a:rPr lang="nl-BE" smtClean="0"/>
              <a:t>16/01/2024</a:t>
            </a:fld>
            <a:endParaRPr lang="nl-BE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3786DB6C-A65A-4404-A6DD-CF1ABDBE7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C8D5CCF-17D3-49BE-92BC-A2945C2FA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F0750-E224-408B-94F0-F1A346ECEE9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02253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7B4C3B-38C4-495D-9983-DED93B801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1266942-1D55-45A5-8917-D9CF660479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6BF7A1FB-2AE3-4151-9DFD-A269D0C9C5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C2727ABB-E809-486E-B2D7-32EC1472F1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828D0-6DAA-4D87-9EFD-921958EA220B}" type="datetimeFigureOut">
              <a:rPr lang="nl-BE" smtClean="0"/>
              <a:t>16/01/2024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74715B00-0E74-4EEF-B29A-998620D0BF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28AD2D6-57E5-4385-B1E9-34FFA1D0C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F0750-E224-408B-94F0-F1A346ECEE9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830851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2DADA8-1785-4537-A9F4-2B013C2EAC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3252E233-BCD9-476C-909D-9FAF1031EC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218B03E5-57E6-427E-B794-B4E2771A37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7F565269-82C3-44B1-8C94-68D937681C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828D0-6DAA-4D87-9EFD-921958EA220B}" type="datetimeFigureOut">
              <a:rPr lang="nl-BE" smtClean="0"/>
              <a:t>16/01/2024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DE262972-1B97-496B-8125-AE69B7469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B2E19F83-5349-47F1-9FCE-656131299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F0750-E224-408B-94F0-F1A346ECEE9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44863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C0394E76-6BA6-4A5D-890E-D9C0C4C72A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0EC682D-1F0C-4CBB-8251-42324A44CC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31A4F45-C100-4634-88F6-BAAC3C2A06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C828D0-6DAA-4D87-9EFD-921958EA220B}" type="datetimeFigureOut">
              <a:rPr lang="nl-BE" smtClean="0"/>
              <a:t>16/01/2024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5B3964-5F94-4987-9CA9-53E715B389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A91D6E6-D974-4F1B-AABC-9D0E2FFC63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7F0750-E224-408B-94F0-F1A346ECEE9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4595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illebroek.aanmelden.in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onderwijs.vlaanderen.be/nl/bereken-de-instapdatum-voor-je-kleuter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5A6D80C8-C5A8-491B-A93A-6A567F593B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4" name="Rechthoek: afgeronde hoeken 3">
            <a:extLst>
              <a:ext uri="{FF2B5EF4-FFF2-40B4-BE49-F238E27FC236}">
                <a16:creationId xmlns:a16="http://schemas.microsoft.com/office/drawing/2014/main" id="{BA802ACA-827A-439F-A0A0-4D258F788241}"/>
              </a:ext>
            </a:extLst>
          </p:cNvPr>
          <p:cNvSpPr/>
          <p:nvPr/>
        </p:nvSpPr>
        <p:spPr>
          <a:xfrm>
            <a:off x="4949505" y="318782"/>
            <a:ext cx="7242495" cy="1317071"/>
          </a:xfrm>
          <a:prstGeom prst="roundRect">
            <a:avLst>
              <a:gd name="adj" fmla="val 0"/>
            </a:avLst>
          </a:prstGeom>
          <a:solidFill>
            <a:srgbClr val="EE721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latin typeface="Calibri (Hoofdtekst)"/>
            </a:endParaRP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615FAF2E-3782-4F37-BB76-49D1435703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66825" y="431906"/>
            <a:ext cx="6207854" cy="1090821"/>
          </a:xfrm>
        </p:spPr>
        <p:txBody>
          <a:bodyPr anchor="t">
            <a:normAutofit/>
          </a:bodyPr>
          <a:lstStyle/>
          <a:p>
            <a:r>
              <a:rPr lang="nl-BE" sz="3600">
                <a:solidFill>
                  <a:schemeClr val="bg1"/>
                </a:solidFill>
                <a:latin typeface="+mn-lt"/>
                <a:cs typeface="Arial" pitchFamily="34" charset="0"/>
              </a:rPr>
              <a:t>Bent u op zoek naar de beste school voor uw kind?</a:t>
            </a:r>
          </a:p>
        </p:txBody>
      </p:sp>
      <p:pic>
        <p:nvPicPr>
          <p:cNvPr id="5" name="Afbeelding 4" descr="Afbeelding met persoon, buiten, weg, mensen&#10;&#10;Automatisch gegenereerde beschrijving">
            <a:extLst>
              <a:ext uri="{FF2B5EF4-FFF2-40B4-BE49-F238E27FC236}">
                <a16:creationId xmlns:a16="http://schemas.microsoft.com/office/drawing/2014/main" id="{958469CA-0EFF-40BD-80CA-AA74DE9FAD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27"/>
          <a:stretch/>
        </p:blipFill>
        <p:spPr>
          <a:xfrm>
            <a:off x="2212055" y="1843868"/>
            <a:ext cx="8020611" cy="48321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566687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5A6D80C8-C5A8-491B-A93A-6A567F593B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8" name="Tijdelijke aanduiding voor tekst 3">
            <a:extLst>
              <a:ext uri="{FF2B5EF4-FFF2-40B4-BE49-F238E27FC236}">
                <a16:creationId xmlns:a16="http://schemas.microsoft.com/office/drawing/2014/main" id="{3AB8845E-6A42-4369-A809-16F80A47F428}"/>
              </a:ext>
            </a:extLst>
          </p:cNvPr>
          <p:cNvSpPr txBox="1">
            <a:spLocks/>
          </p:cNvSpPr>
          <p:nvPr/>
        </p:nvSpPr>
        <p:spPr>
          <a:xfrm>
            <a:off x="902462" y="2337700"/>
            <a:ext cx="4911969" cy="331648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l-BE" sz="2400" b="1" u="sng" dirty="0">
                <a:cs typeface="Arial" pitchFamily="34" charset="0"/>
              </a:rPr>
              <a:t>Zorg in de kleuterschool</a:t>
            </a:r>
          </a:p>
          <a:p>
            <a:pPr>
              <a:buFont typeface="Arial" charset="0"/>
              <a:buChar char="•"/>
            </a:pPr>
            <a:endParaRPr lang="nl-BE" b="1" dirty="0"/>
          </a:p>
          <a:p>
            <a:pPr marL="285750" indent="-285750">
              <a:buFont typeface="Arial" charset="0"/>
              <a:buChar char="•"/>
            </a:pPr>
            <a:r>
              <a:rPr lang="nl-BE" sz="2000" dirty="0">
                <a:cs typeface="Arial" pitchFamily="34" charset="0"/>
              </a:rPr>
              <a:t>niet alleen op cognitief vlak, maar op </a:t>
            </a:r>
            <a:r>
              <a:rPr lang="nl-BE" sz="2000" b="1" dirty="0">
                <a:cs typeface="Arial" pitchFamily="34" charset="0"/>
              </a:rPr>
              <a:t>alle domeinen</a:t>
            </a:r>
          </a:p>
          <a:p>
            <a:pPr marL="285750" indent="-285750">
              <a:buFont typeface="Arial" charset="0"/>
              <a:buChar char="•"/>
            </a:pPr>
            <a:r>
              <a:rPr lang="nl-BE" sz="2000" dirty="0">
                <a:cs typeface="Arial" pitchFamily="34" charset="0"/>
              </a:rPr>
              <a:t>Het </a:t>
            </a:r>
            <a:r>
              <a:rPr lang="nl-BE" sz="2000" b="1" dirty="0">
                <a:cs typeface="Arial" pitchFamily="34" charset="0"/>
              </a:rPr>
              <a:t>welbevinden</a:t>
            </a:r>
            <a:r>
              <a:rPr lang="nl-BE" sz="2000" dirty="0">
                <a:cs typeface="Arial" pitchFamily="34" charset="0"/>
              </a:rPr>
              <a:t> van onze kleuters is een zeer belangrijke pijler</a:t>
            </a:r>
          </a:p>
          <a:p>
            <a:pPr marL="285750" indent="-285750">
              <a:buFont typeface="Arial" charset="0"/>
              <a:buChar char="•"/>
            </a:pPr>
            <a:r>
              <a:rPr lang="nl-BE" sz="2000" dirty="0">
                <a:cs typeface="Arial" pitchFamily="34" charset="0"/>
              </a:rPr>
              <a:t>Splitsen de klasgroepen (2K/3K) op in de namiddagen en woensdag</a:t>
            </a:r>
          </a:p>
          <a:p>
            <a:pPr marL="285750" indent="-285750">
              <a:buFont typeface="Arial" charset="0"/>
              <a:buChar char="•"/>
            </a:pPr>
            <a:endParaRPr lang="nl-BE" sz="1500" dirty="0">
              <a:latin typeface="Arial" pitchFamily="34" charset="0"/>
              <a:cs typeface="Arial" pitchFamily="34" charset="0"/>
            </a:endParaRPr>
          </a:p>
          <a:p>
            <a:endParaRPr lang="nl-BE" sz="15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2" descr="C:\Users\nanda.dreesen\Pictures\2013-09-05 3KL\rechte lijnen\3KL 047.JPG">
            <a:extLst>
              <a:ext uri="{FF2B5EF4-FFF2-40B4-BE49-F238E27FC236}">
                <a16:creationId xmlns:a16="http://schemas.microsoft.com/office/drawing/2014/main" id="{C1046574-B77F-4B1D-8BFB-52AB229AED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6903" y="2027405"/>
            <a:ext cx="4668010" cy="350100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hthoek: afgeronde hoeken 9">
            <a:extLst>
              <a:ext uri="{FF2B5EF4-FFF2-40B4-BE49-F238E27FC236}">
                <a16:creationId xmlns:a16="http://schemas.microsoft.com/office/drawing/2014/main" id="{DC090EE3-3E73-430E-BFD7-E45C2EE41DB9}"/>
              </a:ext>
            </a:extLst>
          </p:cNvPr>
          <p:cNvSpPr/>
          <p:nvPr/>
        </p:nvSpPr>
        <p:spPr>
          <a:xfrm>
            <a:off x="4949505" y="318782"/>
            <a:ext cx="7242495" cy="1317071"/>
          </a:xfrm>
          <a:prstGeom prst="roundRect">
            <a:avLst>
              <a:gd name="adj" fmla="val 0"/>
            </a:avLst>
          </a:prstGeom>
          <a:solidFill>
            <a:srgbClr val="EE721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3B3AAB80-C090-4AE8-8CDC-4435A3EF6330}"/>
              </a:ext>
            </a:extLst>
          </p:cNvPr>
          <p:cNvSpPr/>
          <p:nvPr/>
        </p:nvSpPr>
        <p:spPr>
          <a:xfrm>
            <a:off x="5538158" y="423319"/>
            <a:ext cx="6072997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6600" b="1" cap="none" spc="0">
                <a:ln w="222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Enthousiasme</a:t>
            </a:r>
          </a:p>
        </p:txBody>
      </p:sp>
    </p:spTree>
    <p:extLst>
      <p:ext uri="{BB962C8B-B14F-4D97-AF65-F5344CB8AC3E}">
        <p14:creationId xmlns:p14="http://schemas.microsoft.com/office/powerpoint/2010/main" val="337558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5A6D80C8-C5A8-491B-A93A-6A567F593B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10" name="Tijdelijke aanduiding voor inhoud 7">
            <a:extLst>
              <a:ext uri="{FF2B5EF4-FFF2-40B4-BE49-F238E27FC236}">
                <a16:creationId xmlns:a16="http://schemas.microsoft.com/office/drawing/2014/main" id="{D0A0B533-6F60-49DF-AC13-43D197E88B60}"/>
              </a:ext>
            </a:extLst>
          </p:cNvPr>
          <p:cNvSpPr txBox="1">
            <a:spLocks/>
          </p:cNvSpPr>
          <p:nvPr/>
        </p:nvSpPr>
        <p:spPr>
          <a:xfrm>
            <a:off x="457199" y="1941095"/>
            <a:ext cx="5003322" cy="41850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b="1" u="sng" dirty="0"/>
              <a:t>in de lagere school</a:t>
            </a:r>
          </a:p>
          <a:p>
            <a:endParaRPr lang="nl-BE" u="sng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BE" sz="2000" dirty="0">
                <a:cs typeface="Arial" panose="020B0604020202020204" pitchFamily="34" charset="0"/>
              </a:rPr>
              <a:t>van elk leerjaar slechts </a:t>
            </a:r>
            <a:r>
              <a:rPr lang="nl-BE" sz="2000" b="1" dirty="0">
                <a:cs typeface="Arial" panose="020B0604020202020204" pitchFamily="34" charset="0"/>
              </a:rPr>
              <a:t>één klas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BE" sz="2000" dirty="0">
                <a:cs typeface="Arial" panose="020B0604020202020204" pitchFamily="34" charset="0"/>
              </a:rPr>
              <a:t>een nauwgezette </a:t>
            </a:r>
            <a:r>
              <a:rPr lang="nl-BE" sz="2000" b="1" dirty="0">
                <a:cs typeface="Arial" panose="020B0604020202020204" pitchFamily="34" charset="0"/>
              </a:rPr>
              <a:t>zorgwerking </a:t>
            </a:r>
            <a:br>
              <a:rPr lang="nl-BE" sz="2000" b="1" dirty="0">
                <a:cs typeface="Arial" panose="020B0604020202020204" pitchFamily="34" charset="0"/>
              </a:rPr>
            </a:br>
            <a:r>
              <a:rPr lang="nl-BE" sz="2000" dirty="0">
                <a:cs typeface="Arial" panose="020B0604020202020204" pitchFamily="34" charset="0"/>
              </a:rPr>
              <a:t>2</a:t>
            </a:r>
            <a:r>
              <a:rPr lang="nl-BE" sz="2000" baseline="30000" dirty="0">
                <a:cs typeface="Arial" panose="020B0604020202020204" pitchFamily="34" charset="0"/>
              </a:rPr>
              <a:t>e</a:t>
            </a:r>
            <a:r>
              <a:rPr lang="nl-BE" sz="2000" dirty="0">
                <a:cs typeface="Arial" panose="020B0604020202020204" pitchFamily="34" charset="0"/>
              </a:rPr>
              <a:t> graad: </a:t>
            </a:r>
            <a:r>
              <a:rPr lang="nl-BE" sz="2000" dirty="0" err="1">
                <a:cs typeface="Arial" panose="020B0604020202020204" pitchFamily="34" charset="0"/>
              </a:rPr>
              <a:t>klasoverschrijdende</a:t>
            </a:r>
            <a:r>
              <a:rPr lang="nl-BE" sz="2000" dirty="0">
                <a:cs typeface="Arial" panose="020B0604020202020204" pitchFamily="34" charset="0"/>
              </a:rPr>
              <a:t> differentiatie</a:t>
            </a:r>
            <a:br>
              <a:rPr lang="nl-BE" sz="2000" dirty="0">
                <a:cs typeface="Arial" panose="020B0604020202020204" pitchFamily="34" charset="0"/>
              </a:rPr>
            </a:br>
            <a:r>
              <a:rPr lang="nl-BE" sz="2000" dirty="0">
                <a:cs typeface="Arial" panose="020B0604020202020204" pitchFamily="34" charset="0"/>
              </a:rPr>
              <a:t>3</a:t>
            </a:r>
            <a:r>
              <a:rPr lang="nl-BE" sz="2000" baseline="30000" dirty="0">
                <a:cs typeface="Arial" panose="020B0604020202020204" pitchFamily="34" charset="0"/>
              </a:rPr>
              <a:t>e</a:t>
            </a:r>
            <a:r>
              <a:rPr lang="nl-BE" sz="2000" dirty="0">
                <a:cs typeface="Arial" panose="020B0604020202020204" pitchFamily="34" charset="0"/>
              </a:rPr>
              <a:t> graad: vakleraren</a:t>
            </a:r>
            <a:endParaRPr lang="nl-BE" sz="2000" b="1" dirty="0">
              <a:cs typeface="Arial" panose="020B0604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BE" sz="2000" b="1" dirty="0">
                <a:cs typeface="Arial" panose="020B0604020202020204" pitchFamily="34" charset="0"/>
              </a:rPr>
              <a:t>fietsklassen</a:t>
            </a:r>
            <a:r>
              <a:rPr lang="nl-BE" sz="2000" dirty="0">
                <a:cs typeface="Arial" panose="020B0604020202020204" pitchFamily="34" charset="0"/>
              </a:rPr>
              <a:t> in de 2</a:t>
            </a:r>
            <a:r>
              <a:rPr lang="nl-BE" sz="2000" baseline="30000" dirty="0">
                <a:cs typeface="Arial" panose="020B0604020202020204" pitchFamily="34" charset="0"/>
              </a:rPr>
              <a:t>de</a:t>
            </a:r>
            <a:r>
              <a:rPr lang="nl-BE" sz="2000" dirty="0">
                <a:cs typeface="Arial" panose="020B0604020202020204" pitchFamily="34" charset="0"/>
              </a:rPr>
              <a:t> graad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BE" sz="2000" b="1" dirty="0">
                <a:cs typeface="Arial" panose="020B0604020202020204" pitchFamily="34" charset="0"/>
              </a:rPr>
              <a:t>zeeklassen – bosklassen </a:t>
            </a:r>
            <a:r>
              <a:rPr lang="nl-BE" sz="2000" dirty="0">
                <a:cs typeface="Arial" panose="020B0604020202020204" pitchFamily="34" charset="0"/>
              </a:rPr>
              <a:t>in de 3</a:t>
            </a:r>
            <a:r>
              <a:rPr lang="nl-BE" sz="2000" baseline="30000" dirty="0">
                <a:cs typeface="Arial" panose="020B0604020202020204" pitchFamily="34" charset="0"/>
              </a:rPr>
              <a:t>de</a:t>
            </a:r>
            <a:r>
              <a:rPr lang="nl-BE" sz="2000" dirty="0">
                <a:cs typeface="Arial" panose="020B0604020202020204" pitchFamily="34" charset="0"/>
              </a:rPr>
              <a:t> graad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BE" sz="2000" b="1" dirty="0">
                <a:cs typeface="Arial" panose="020B0604020202020204" pitchFamily="34" charset="0"/>
              </a:rPr>
              <a:t>uitstappen</a:t>
            </a:r>
            <a:r>
              <a:rPr lang="nl-BE" sz="2000" dirty="0">
                <a:cs typeface="Arial" panose="020B0604020202020204" pitchFamily="34" charset="0"/>
              </a:rPr>
              <a:t>, toneel en sportactiviteiten</a:t>
            </a:r>
          </a:p>
          <a:p>
            <a:pPr algn="l"/>
            <a:r>
              <a:rPr lang="nl-BE" sz="2000" dirty="0">
                <a:cs typeface="Arial" panose="020B0604020202020204" pitchFamily="34" charset="0"/>
              </a:rPr>
              <a:t>     binnen de </a:t>
            </a:r>
            <a:r>
              <a:rPr lang="nl-BE" sz="2000" b="1" dirty="0">
                <a:cs typeface="Arial" panose="020B0604020202020204" pitchFamily="34" charset="0"/>
              </a:rPr>
              <a:t>maximumfactuur</a:t>
            </a:r>
            <a:r>
              <a:rPr lang="nl-BE" sz="2000" dirty="0">
                <a:cs typeface="Arial" panose="020B0604020202020204" pitchFamily="34" charset="0"/>
              </a:rPr>
              <a:t> (105 euro)</a:t>
            </a:r>
          </a:p>
        </p:txBody>
      </p:sp>
      <p:pic>
        <p:nvPicPr>
          <p:cNvPr id="11" name="Tijdelijke aanduiding voor inhoud 1">
            <a:extLst>
              <a:ext uri="{FF2B5EF4-FFF2-40B4-BE49-F238E27FC236}">
                <a16:creationId xmlns:a16="http://schemas.microsoft.com/office/drawing/2014/main" id="{D98E3D02-FB1C-47E8-BD53-790A8B2EE9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7805" y="1740907"/>
            <a:ext cx="3240360" cy="243027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6CAF39A2-9A2B-4783-93AF-1516B0ACD3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310" y="3863181"/>
            <a:ext cx="3289125" cy="246684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Rechthoek: afgeronde hoeken 12">
            <a:extLst>
              <a:ext uri="{FF2B5EF4-FFF2-40B4-BE49-F238E27FC236}">
                <a16:creationId xmlns:a16="http://schemas.microsoft.com/office/drawing/2014/main" id="{60BF7D93-C8A3-4118-A840-3A14112A8F5B}"/>
              </a:ext>
            </a:extLst>
          </p:cNvPr>
          <p:cNvSpPr/>
          <p:nvPr/>
        </p:nvSpPr>
        <p:spPr>
          <a:xfrm>
            <a:off x="4949505" y="318782"/>
            <a:ext cx="7242495" cy="1317071"/>
          </a:xfrm>
          <a:prstGeom prst="roundRect">
            <a:avLst>
              <a:gd name="adj" fmla="val 0"/>
            </a:avLst>
          </a:prstGeom>
          <a:solidFill>
            <a:srgbClr val="EE721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5" name="Rechthoek 14">
            <a:extLst>
              <a:ext uri="{FF2B5EF4-FFF2-40B4-BE49-F238E27FC236}">
                <a16:creationId xmlns:a16="http://schemas.microsoft.com/office/drawing/2014/main" id="{E05A701F-D68D-4BB7-837A-1888EB16E0F8}"/>
              </a:ext>
            </a:extLst>
          </p:cNvPr>
          <p:cNvSpPr/>
          <p:nvPr/>
        </p:nvSpPr>
        <p:spPr>
          <a:xfrm>
            <a:off x="5538158" y="423319"/>
            <a:ext cx="6072997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6600" b="1" cap="none" spc="0">
                <a:ln w="222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Enthousiasme</a:t>
            </a:r>
          </a:p>
        </p:txBody>
      </p:sp>
    </p:spTree>
    <p:extLst>
      <p:ext uri="{BB962C8B-B14F-4D97-AF65-F5344CB8AC3E}">
        <p14:creationId xmlns:p14="http://schemas.microsoft.com/office/powerpoint/2010/main" val="373616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5A6D80C8-C5A8-491B-A93A-6A567F593B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5" name="Tijdelijke aanduiding voor tekst 3">
            <a:extLst>
              <a:ext uri="{FF2B5EF4-FFF2-40B4-BE49-F238E27FC236}">
                <a16:creationId xmlns:a16="http://schemas.microsoft.com/office/drawing/2014/main" id="{5F8F3345-3089-40AB-8452-9564BA1549D8}"/>
              </a:ext>
            </a:extLst>
          </p:cNvPr>
          <p:cNvSpPr txBox="1">
            <a:spLocks/>
          </p:cNvSpPr>
          <p:nvPr/>
        </p:nvSpPr>
        <p:spPr>
          <a:xfrm>
            <a:off x="823675" y="3006899"/>
            <a:ext cx="5590674" cy="416902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BE" sz="2000">
              <a:latin typeface="Arial" pitchFamily="34" charset="0"/>
              <a:cs typeface="Arial" pitchFamily="34" charset="0"/>
            </a:endParaRPr>
          </a:p>
          <a:p>
            <a:pPr>
              <a:buFont typeface="Arial" charset="0"/>
              <a:buChar char="•"/>
            </a:pPr>
            <a:r>
              <a:rPr lang="nl-BE" sz="2000">
                <a:latin typeface="Arial" pitchFamily="34" charset="0"/>
                <a:cs typeface="Arial" pitchFamily="34" charset="0"/>
              </a:rPr>
              <a:t> </a:t>
            </a:r>
            <a:r>
              <a:rPr lang="nl-BE" sz="2000" b="1">
                <a:cs typeface="Arial" pitchFamily="34" charset="0"/>
              </a:rPr>
              <a:t>Duurzaam</a:t>
            </a:r>
            <a:r>
              <a:rPr lang="nl-BE" sz="2000">
                <a:cs typeface="Arial" pitchFamily="34" charset="0"/>
              </a:rPr>
              <a:t> naar school</a:t>
            </a:r>
          </a:p>
          <a:p>
            <a:pPr>
              <a:buFont typeface="Arial" charset="0"/>
              <a:buChar char="•"/>
            </a:pPr>
            <a:r>
              <a:rPr lang="nl-BE" sz="2000">
                <a:cs typeface="Arial" pitchFamily="34" charset="0"/>
              </a:rPr>
              <a:t> </a:t>
            </a:r>
            <a:r>
              <a:rPr lang="nl-BE" sz="2000" b="1">
                <a:cs typeface="Arial" pitchFamily="34" charset="0"/>
              </a:rPr>
              <a:t>Zichtbaar</a:t>
            </a:r>
            <a:r>
              <a:rPr lang="nl-BE" sz="2000">
                <a:cs typeface="Arial" pitchFamily="34" charset="0"/>
              </a:rPr>
              <a:t> onderweg </a:t>
            </a:r>
            <a:br>
              <a:rPr lang="nl-BE" sz="2000">
                <a:cs typeface="Arial" pitchFamily="34" charset="0"/>
              </a:rPr>
            </a:br>
            <a:r>
              <a:rPr lang="nl-BE" sz="2000">
                <a:cs typeface="Arial" pitchFamily="34" charset="0"/>
              </a:rPr>
              <a:t>(gratis fluohesje voor elke instapper)</a:t>
            </a:r>
          </a:p>
          <a:p>
            <a:pPr>
              <a:buFont typeface="Arial" charset="0"/>
              <a:buChar char="•"/>
            </a:pPr>
            <a:r>
              <a:rPr lang="nl-BE" sz="2000">
                <a:cs typeface="Arial" pitchFamily="34" charset="0"/>
              </a:rPr>
              <a:t> </a:t>
            </a:r>
            <a:r>
              <a:rPr lang="nl-BE" sz="2000" b="1">
                <a:cs typeface="Arial" pitchFamily="34" charset="0"/>
              </a:rPr>
              <a:t>Veilige</a:t>
            </a:r>
            <a:r>
              <a:rPr lang="nl-BE" sz="2000">
                <a:cs typeface="Arial" pitchFamily="34" charset="0"/>
              </a:rPr>
              <a:t> schoolomgeving</a:t>
            </a:r>
          </a:p>
          <a:p>
            <a:pPr marL="342900" indent="-342900">
              <a:buFont typeface="Arial" charset="0"/>
              <a:buChar char="•"/>
            </a:pPr>
            <a:r>
              <a:rPr lang="nl-BE" sz="2000">
                <a:cs typeface="Arial" pitchFamily="34" charset="0"/>
              </a:rPr>
              <a:t>Stap – en fiets</a:t>
            </a:r>
            <a:r>
              <a:rPr lang="nl-BE" sz="2000" b="1">
                <a:cs typeface="Arial" pitchFamily="34" charset="0"/>
              </a:rPr>
              <a:t>behendigheid</a:t>
            </a:r>
            <a:r>
              <a:rPr lang="nl-BE" sz="2000">
                <a:cs typeface="Arial" pitchFamily="34" charset="0"/>
              </a:rPr>
              <a:t>   </a:t>
            </a:r>
          </a:p>
          <a:p>
            <a:pPr marL="0" indent="0">
              <a:buNone/>
            </a:pPr>
            <a:r>
              <a:rPr lang="nl-BE" sz="2000">
                <a:cs typeface="Arial" pitchFamily="34" charset="0"/>
              </a:rPr>
              <a:t>   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60DB3FA1-F2E2-4DE7-B788-2C79AB4EF2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8947" y="3428999"/>
            <a:ext cx="3515882" cy="263691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Rechthoek: afgeronde hoeken 7">
            <a:extLst>
              <a:ext uri="{FF2B5EF4-FFF2-40B4-BE49-F238E27FC236}">
                <a16:creationId xmlns:a16="http://schemas.microsoft.com/office/drawing/2014/main" id="{A8D99293-AE11-4525-BE2F-DD0D6CCD0D25}"/>
              </a:ext>
            </a:extLst>
          </p:cNvPr>
          <p:cNvSpPr/>
          <p:nvPr/>
        </p:nvSpPr>
        <p:spPr>
          <a:xfrm>
            <a:off x="4949505" y="318782"/>
            <a:ext cx="7242495" cy="1317071"/>
          </a:xfrm>
          <a:prstGeom prst="roundRect">
            <a:avLst>
              <a:gd name="adj" fmla="val 0"/>
            </a:avLst>
          </a:prstGeom>
          <a:solidFill>
            <a:srgbClr val="EE721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6" name="Tijdelijke aanduiding voor inhoud 4" descr="\\Server\data\FOTOS\2012-2013\afscheid Michel begin Nanda\DSC_0050.JPG">
            <a:extLst>
              <a:ext uri="{FF2B5EF4-FFF2-40B4-BE49-F238E27FC236}">
                <a16:creationId xmlns:a16="http://schemas.microsoft.com/office/drawing/2014/main" id="{1A45E6B9-50E8-4DDA-A872-E1035A87D298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9505" y="1878119"/>
            <a:ext cx="3240360" cy="25922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sp>
        <p:nvSpPr>
          <p:cNvPr id="10" name="Rechthoek 9">
            <a:extLst>
              <a:ext uri="{FF2B5EF4-FFF2-40B4-BE49-F238E27FC236}">
                <a16:creationId xmlns:a16="http://schemas.microsoft.com/office/drawing/2014/main" id="{7FBBC120-45AC-477E-8DCC-1465497C239B}"/>
              </a:ext>
            </a:extLst>
          </p:cNvPr>
          <p:cNvSpPr/>
          <p:nvPr/>
        </p:nvSpPr>
        <p:spPr>
          <a:xfrm>
            <a:off x="5538158" y="423319"/>
            <a:ext cx="6072997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6600" b="1" cap="none" spc="0">
                <a:ln w="222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Zorgzaam</a:t>
            </a:r>
          </a:p>
        </p:txBody>
      </p:sp>
    </p:spTree>
    <p:extLst>
      <p:ext uri="{BB962C8B-B14F-4D97-AF65-F5344CB8AC3E}">
        <p14:creationId xmlns:p14="http://schemas.microsoft.com/office/powerpoint/2010/main" val="1490351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5A6D80C8-C5A8-491B-A93A-6A567F593B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5" name="Tijdelijke aanduiding voor tekst 3">
            <a:extLst>
              <a:ext uri="{FF2B5EF4-FFF2-40B4-BE49-F238E27FC236}">
                <a16:creationId xmlns:a16="http://schemas.microsoft.com/office/drawing/2014/main" id="{64749ECF-9497-4B71-A158-83CF61BDD597}"/>
              </a:ext>
            </a:extLst>
          </p:cNvPr>
          <p:cNvSpPr txBox="1">
            <a:spLocks/>
          </p:cNvSpPr>
          <p:nvPr/>
        </p:nvSpPr>
        <p:spPr>
          <a:xfrm>
            <a:off x="933074" y="2290195"/>
            <a:ext cx="5050904" cy="348026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charset="0"/>
              <a:buChar char="•"/>
            </a:pPr>
            <a:r>
              <a:rPr lang="nl-BE" sz="2000" b="1">
                <a:cs typeface="Arial" pitchFamily="34" charset="0"/>
              </a:rPr>
              <a:t>kennismakingsavond</a:t>
            </a:r>
            <a:r>
              <a:rPr lang="nl-BE" sz="2000">
                <a:cs typeface="Arial" pitchFamily="34" charset="0"/>
              </a:rPr>
              <a:t> voor de ouders van de instappers met alle nuttige info …</a:t>
            </a:r>
          </a:p>
          <a:p>
            <a:pPr>
              <a:buFont typeface="Arial" charset="0"/>
              <a:buChar char="•"/>
            </a:pPr>
            <a:r>
              <a:rPr lang="nl-BE" sz="2000" b="1" err="1">
                <a:cs typeface="Arial" pitchFamily="34" charset="0"/>
              </a:rPr>
              <a:t>openklasdag</a:t>
            </a:r>
            <a:r>
              <a:rPr lang="nl-BE" sz="2000">
                <a:cs typeface="Arial" pitchFamily="34" charset="0"/>
              </a:rPr>
              <a:t> kennismaking kleuters - juf</a:t>
            </a:r>
          </a:p>
          <a:p>
            <a:pPr>
              <a:buFont typeface="Arial" charset="0"/>
              <a:buChar char="•"/>
            </a:pPr>
            <a:r>
              <a:rPr lang="nl-BE" sz="2000" b="1">
                <a:cs typeface="Arial" pitchFamily="34" charset="0"/>
              </a:rPr>
              <a:t>infoavond</a:t>
            </a:r>
            <a:r>
              <a:rPr lang="nl-BE" sz="2000">
                <a:cs typeface="Arial" pitchFamily="34" charset="0"/>
              </a:rPr>
              <a:t> voor alle ouders (begin van ieder schooljaar) : hoe ziet een </a:t>
            </a:r>
            <a:r>
              <a:rPr lang="nl-BE" sz="2000" err="1">
                <a:cs typeface="Arial" pitchFamily="34" charset="0"/>
              </a:rPr>
              <a:t>klasdag</a:t>
            </a:r>
            <a:r>
              <a:rPr lang="nl-BE" sz="2000">
                <a:cs typeface="Arial" pitchFamily="34" charset="0"/>
              </a:rPr>
              <a:t> eruit ? Wat mag je verwachten ?</a:t>
            </a:r>
          </a:p>
          <a:p>
            <a:pPr>
              <a:buFont typeface="Arial" charset="0"/>
              <a:buChar char="•"/>
            </a:pPr>
            <a:r>
              <a:rPr lang="nl-BE" sz="2000" b="1">
                <a:cs typeface="Arial" pitchFamily="34" charset="0"/>
              </a:rPr>
              <a:t>Oudercontacten</a:t>
            </a:r>
            <a:r>
              <a:rPr lang="nl-BE" sz="2000">
                <a:cs typeface="Arial" pitchFamily="34" charset="0"/>
              </a:rPr>
              <a:t> : 3x / jaar</a:t>
            </a:r>
          </a:p>
          <a:p>
            <a:pPr>
              <a:buFont typeface="Arial" charset="0"/>
              <a:buChar char="•"/>
            </a:pPr>
            <a:r>
              <a:rPr lang="nl-BE" sz="2000" b="1">
                <a:cs typeface="Arial" pitchFamily="34" charset="0"/>
              </a:rPr>
              <a:t>Website</a:t>
            </a:r>
          </a:p>
          <a:p>
            <a:pPr>
              <a:buFont typeface="Arial" charset="0"/>
              <a:buChar char="•"/>
            </a:pPr>
            <a:r>
              <a:rPr lang="nl-BE" sz="2000" b="1">
                <a:cs typeface="Arial" pitchFamily="34" charset="0"/>
              </a:rPr>
              <a:t>Ouderraad</a:t>
            </a:r>
          </a:p>
        </p:txBody>
      </p:sp>
      <p:sp>
        <p:nvSpPr>
          <p:cNvPr id="7" name="Rechthoek: afgeronde hoeken 6">
            <a:extLst>
              <a:ext uri="{FF2B5EF4-FFF2-40B4-BE49-F238E27FC236}">
                <a16:creationId xmlns:a16="http://schemas.microsoft.com/office/drawing/2014/main" id="{C6FFB6F4-3488-4EE0-84FF-3AF2BA42F878}"/>
              </a:ext>
            </a:extLst>
          </p:cNvPr>
          <p:cNvSpPr/>
          <p:nvPr/>
        </p:nvSpPr>
        <p:spPr>
          <a:xfrm>
            <a:off x="4949505" y="318782"/>
            <a:ext cx="7242495" cy="1317071"/>
          </a:xfrm>
          <a:prstGeom prst="roundRect">
            <a:avLst>
              <a:gd name="adj" fmla="val 0"/>
            </a:avLst>
          </a:prstGeom>
          <a:solidFill>
            <a:srgbClr val="EE721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2050" name="Picture 2" descr="Gerelateerde afbeelding">
            <a:extLst>
              <a:ext uri="{FF2B5EF4-FFF2-40B4-BE49-F238E27FC236}">
                <a16:creationId xmlns:a16="http://schemas.microsoft.com/office/drawing/2014/main" id="{32FFB92D-89C8-493B-9116-9AFBB3128B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79719">
            <a:off x="6569008" y="1706597"/>
            <a:ext cx="4772132" cy="3565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hthoek 8">
            <a:extLst>
              <a:ext uri="{FF2B5EF4-FFF2-40B4-BE49-F238E27FC236}">
                <a16:creationId xmlns:a16="http://schemas.microsoft.com/office/drawing/2014/main" id="{51F9423E-1A6B-4997-BD33-C788E58AE0C6}"/>
              </a:ext>
            </a:extLst>
          </p:cNvPr>
          <p:cNvSpPr/>
          <p:nvPr/>
        </p:nvSpPr>
        <p:spPr>
          <a:xfrm>
            <a:off x="5538158" y="423319"/>
            <a:ext cx="6072997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6600" b="1" cap="none" spc="0">
                <a:ln w="222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Samen</a:t>
            </a:r>
          </a:p>
        </p:txBody>
      </p:sp>
    </p:spTree>
    <p:extLst>
      <p:ext uri="{BB962C8B-B14F-4D97-AF65-F5344CB8AC3E}">
        <p14:creationId xmlns:p14="http://schemas.microsoft.com/office/powerpoint/2010/main" val="2290734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5A6D80C8-C5A8-491B-A93A-6A567F593B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038"/>
            <a:ext cx="12192000" cy="6857143"/>
          </a:xfrm>
          <a:prstGeom prst="rect">
            <a:avLst/>
          </a:prstGeom>
        </p:spPr>
      </p:pic>
      <p:sp>
        <p:nvSpPr>
          <p:cNvPr id="5" name="Tijdelijke aanduiding voor inhoud 2">
            <a:extLst>
              <a:ext uri="{FF2B5EF4-FFF2-40B4-BE49-F238E27FC236}">
                <a16:creationId xmlns:a16="http://schemas.microsoft.com/office/drawing/2014/main" id="{E4D7D8C3-518B-4D03-9B4D-210DA60F7FBD}"/>
              </a:ext>
            </a:extLst>
          </p:cNvPr>
          <p:cNvSpPr txBox="1">
            <a:spLocks/>
          </p:cNvSpPr>
          <p:nvPr/>
        </p:nvSpPr>
        <p:spPr>
          <a:xfrm>
            <a:off x="1001865" y="2027405"/>
            <a:ext cx="8984974" cy="41585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nl-BE">
              <a:latin typeface="Arial" pitchFamily="34" charset="0"/>
              <a:cs typeface="Arial" pitchFamily="34" charset="0"/>
            </a:endParaRPr>
          </a:p>
          <a:p>
            <a:pPr algn="l"/>
            <a:r>
              <a:rPr lang="nl-BE" b="1">
                <a:cs typeface="Arial" pitchFamily="34" charset="0"/>
              </a:rPr>
              <a:t>Engagementsverklaring</a:t>
            </a:r>
            <a:r>
              <a:rPr lang="nl-BE">
                <a:cs typeface="Arial" pitchFamily="34" charset="0"/>
              </a:rPr>
              <a:t> in het schoolreglement 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BE" b="1">
                <a:cs typeface="Arial" pitchFamily="34" charset="0"/>
              </a:rPr>
              <a:t>op tijd </a:t>
            </a:r>
            <a:r>
              <a:rPr lang="nl-BE">
                <a:cs typeface="Arial" pitchFamily="34" charset="0"/>
              </a:rPr>
              <a:t>naar school komen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BE">
                <a:cs typeface="Arial" pitchFamily="34" charset="0"/>
              </a:rPr>
              <a:t>aanwezig zijn op </a:t>
            </a:r>
            <a:r>
              <a:rPr lang="nl-BE" b="1">
                <a:cs typeface="Arial" pitchFamily="34" charset="0"/>
              </a:rPr>
              <a:t>oudercontacten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BE">
                <a:cs typeface="Arial" pitchFamily="34" charset="0"/>
              </a:rPr>
              <a:t>aanwezig zijn op </a:t>
            </a:r>
            <a:r>
              <a:rPr lang="nl-BE" b="1">
                <a:cs typeface="Arial" pitchFamily="34" charset="0"/>
              </a:rPr>
              <a:t>infoavonden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BE" b="1">
                <a:cs typeface="Arial" pitchFamily="34" charset="0"/>
              </a:rPr>
              <a:t>positieve houding </a:t>
            </a:r>
            <a:r>
              <a:rPr lang="nl-BE">
                <a:cs typeface="Arial" pitchFamily="34" charset="0"/>
              </a:rPr>
              <a:t>t.o.v. het Nederlands</a:t>
            </a:r>
          </a:p>
          <a:p>
            <a:endParaRPr lang="nl-BE"/>
          </a:p>
          <a:p>
            <a:endParaRPr lang="nl-BE"/>
          </a:p>
        </p:txBody>
      </p:sp>
      <p:sp>
        <p:nvSpPr>
          <p:cNvPr id="6" name="Rechthoek: afgeronde hoeken 5">
            <a:extLst>
              <a:ext uri="{FF2B5EF4-FFF2-40B4-BE49-F238E27FC236}">
                <a16:creationId xmlns:a16="http://schemas.microsoft.com/office/drawing/2014/main" id="{8DBB5E24-6B92-432E-A34E-223293244275}"/>
              </a:ext>
            </a:extLst>
          </p:cNvPr>
          <p:cNvSpPr/>
          <p:nvPr/>
        </p:nvSpPr>
        <p:spPr>
          <a:xfrm>
            <a:off x="4949505" y="318782"/>
            <a:ext cx="7242495" cy="1317071"/>
          </a:xfrm>
          <a:prstGeom prst="roundRect">
            <a:avLst>
              <a:gd name="adj" fmla="val 0"/>
            </a:avLst>
          </a:prstGeom>
          <a:solidFill>
            <a:srgbClr val="EE721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DE2B97C7-C0B7-431C-816C-71D9A136CE3E}"/>
              </a:ext>
            </a:extLst>
          </p:cNvPr>
          <p:cNvSpPr/>
          <p:nvPr/>
        </p:nvSpPr>
        <p:spPr>
          <a:xfrm>
            <a:off x="5538158" y="423319"/>
            <a:ext cx="6072997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6600" b="1" cap="none" spc="0">
                <a:ln w="222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Samen</a:t>
            </a:r>
          </a:p>
        </p:txBody>
      </p:sp>
    </p:spTree>
    <p:extLst>
      <p:ext uri="{BB962C8B-B14F-4D97-AF65-F5344CB8AC3E}">
        <p14:creationId xmlns:p14="http://schemas.microsoft.com/office/powerpoint/2010/main" val="24669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5A6D80C8-C5A8-491B-A93A-6A567F593B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038"/>
            <a:ext cx="12192000" cy="6857143"/>
          </a:xfrm>
          <a:prstGeom prst="rect">
            <a:avLst/>
          </a:prstGeom>
        </p:spPr>
      </p:pic>
      <p:sp>
        <p:nvSpPr>
          <p:cNvPr id="5" name="Tijdelijke aanduiding voor inhoud 2">
            <a:extLst>
              <a:ext uri="{FF2B5EF4-FFF2-40B4-BE49-F238E27FC236}">
                <a16:creationId xmlns:a16="http://schemas.microsoft.com/office/drawing/2014/main" id="{E4D7D8C3-518B-4D03-9B4D-210DA60F7FBD}"/>
              </a:ext>
            </a:extLst>
          </p:cNvPr>
          <p:cNvSpPr txBox="1">
            <a:spLocks/>
          </p:cNvSpPr>
          <p:nvPr/>
        </p:nvSpPr>
        <p:spPr>
          <a:xfrm>
            <a:off x="1001865" y="2027405"/>
            <a:ext cx="8984974" cy="41585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nl-BE">
              <a:latin typeface="Arial" pitchFamily="34" charset="0"/>
              <a:cs typeface="Arial" pitchFamily="34" charset="0"/>
            </a:endParaRPr>
          </a:p>
          <a:p>
            <a:pPr algn="l"/>
            <a:r>
              <a:rPr lang="nl-BE" b="1">
                <a:cs typeface="Arial" pitchFamily="34" charset="0"/>
              </a:rPr>
              <a:t>Aanwezigheid kleuterschool</a:t>
            </a:r>
          </a:p>
          <a:p>
            <a:pPr algn="l"/>
            <a:endParaRPr lang="nl-BE">
              <a:cs typeface="Arial" pitchFamily="34" charset="0"/>
            </a:endParaRPr>
          </a:p>
          <a:p>
            <a:pPr algn="l"/>
            <a:r>
              <a:rPr lang="nl-BE">
                <a:cs typeface="Arial" pitchFamily="34" charset="0"/>
              </a:rPr>
              <a:t>Voorwaarden groeipakket: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BE">
                <a:cs typeface="Arial" pitchFamily="34" charset="0"/>
              </a:rPr>
              <a:t>3-jarigen: 150 halve dagen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BE">
                <a:cs typeface="Arial" pitchFamily="34" charset="0"/>
              </a:rPr>
              <a:t>4-jarigen: 185 halve dagen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BE">
                <a:cs typeface="Arial" pitchFamily="34" charset="0"/>
              </a:rPr>
              <a:t>5-jarigen: 290 halve dagen</a:t>
            </a:r>
          </a:p>
          <a:p>
            <a:endParaRPr lang="nl-BE"/>
          </a:p>
          <a:p>
            <a:endParaRPr lang="nl-BE"/>
          </a:p>
        </p:txBody>
      </p:sp>
      <p:sp>
        <p:nvSpPr>
          <p:cNvPr id="6" name="Rechthoek: afgeronde hoeken 5">
            <a:extLst>
              <a:ext uri="{FF2B5EF4-FFF2-40B4-BE49-F238E27FC236}">
                <a16:creationId xmlns:a16="http://schemas.microsoft.com/office/drawing/2014/main" id="{8DBB5E24-6B92-432E-A34E-223293244275}"/>
              </a:ext>
            </a:extLst>
          </p:cNvPr>
          <p:cNvSpPr/>
          <p:nvPr/>
        </p:nvSpPr>
        <p:spPr>
          <a:xfrm>
            <a:off x="4949505" y="318782"/>
            <a:ext cx="7242495" cy="1317071"/>
          </a:xfrm>
          <a:prstGeom prst="roundRect">
            <a:avLst>
              <a:gd name="adj" fmla="val 0"/>
            </a:avLst>
          </a:prstGeom>
          <a:solidFill>
            <a:srgbClr val="EE721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F16DB7A4-6684-4E89-B1D8-990C0D7FA327}"/>
              </a:ext>
            </a:extLst>
          </p:cNvPr>
          <p:cNvSpPr/>
          <p:nvPr/>
        </p:nvSpPr>
        <p:spPr>
          <a:xfrm>
            <a:off x="5538158" y="423319"/>
            <a:ext cx="6072997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6600" b="1" cap="none" spc="0">
                <a:ln w="222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Samen</a:t>
            </a:r>
          </a:p>
        </p:txBody>
      </p:sp>
    </p:spTree>
    <p:extLst>
      <p:ext uri="{BB962C8B-B14F-4D97-AF65-F5344CB8AC3E}">
        <p14:creationId xmlns:p14="http://schemas.microsoft.com/office/powerpoint/2010/main" val="2235653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5A6D80C8-C5A8-491B-A93A-6A567F593B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7143"/>
          </a:xfrm>
          <a:prstGeom prst="rect">
            <a:avLst/>
          </a:prstGeom>
        </p:spPr>
      </p:pic>
      <p:sp>
        <p:nvSpPr>
          <p:cNvPr id="5" name="Tijdelijke aanduiding voor inhoud 2">
            <a:extLst>
              <a:ext uri="{FF2B5EF4-FFF2-40B4-BE49-F238E27FC236}">
                <a16:creationId xmlns:a16="http://schemas.microsoft.com/office/drawing/2014/main" id="{07DAC927-9584-4953-AE33-360171702FDB}"/>
              </a:ext>
            </a:extLst>
          </p:cNvPr>
          <p:cNvSpPr txBox="1">
            <a:spLocks/>
          </p:cNvSpPr>
          <p:nvPr/>
        </p:nvSpPr>
        <p:spPr>
          <a:xfrm>
            <a:off x="1732327" y="2132129"/>
            <a:ext cx="8229600" cy="34971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l-BE" sz="2800" b="1">
                <a:cs typeface="Arial" pitchFamily="34" charset="0"/>
              </a:rPr>
              <a:t>Schooluren</a:t>
            </a:r>
            <a:endParaRPr lang="nl-BE" sz="2800">
              <a:cs typeface="Arial" pitchFamily="34" charset="0"/>
            </a:endParaRPr>
          </a:p>
          <a:p>
            <a:endParaRPr lang="nl-BE" sz="2800">
              <a:cs typeface="Arial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BE" sz="2800">
                <a:cs typeface="Arial" pitchFamily="34" charset="0"/>
              </a:rPr>
              <a:t>van 8.30 u. tot 12.10 u. 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BE" sz="2800">
                <a:cs typeface="Arial" pitchFamily="34" charset="0"/>
              </a:rPr>
              <a:t>van 13.20 u. tot 15.20 u.</a:t>
            </a:r>
          </a:p>
          <a:p>
            <a:pPr>
              <a:buFont typeface="Courier New" pitchFamily="49" charset="0"/>
              <a:buChar char="o"/>
            </a:pPr>
            <a:endParaRPr lang="nl-BE"/>
          </a:p>
        </p:txBody>
      </p:sp>
      <p:sp>
        <p:nvSpPr>
          <p:cNvPr id="6" name="Rechthoek: afgeronde hoeken 5">
            <a:extLst>
              <a:ext uri="{FF2B5EF4-FFF2-40B4-BE49-F238E27FC236}">
                <a16:creationId xmlns:a16="http://schemas.microsoft.com/office/drawing/2014/main" id="{DDBB96FC-51A9-418B-9A8A-1E494277B712}"/>
              </a:ext>
            </a:extLst>
          </p:cNvPr>
          <p:cNvSpPr/>
          <p:nvPr/>
        </p:nvSpPr>
        <p:spPr>
          <a:xfrm>
            <a:off x="4949505" y="318782"/>
            <a:ext cx="7242495" cy="1317071"/>
          </a:xfrm>
          <a:prstGeom prst="roundRect">
            <a:avLst>
              <a:gd name="adj" fmla="val 0"/>
            </a:avLst>
          </a:prstGeom>
          <a:solidFill>
            <a:srgbClr val="EE721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B50FA0EE-4296-4659-B9BE-0F9CBF8B5D99}"/>
              </a:ext>
            </a:extLst>
          </p:cNvPr>
          <p:cNvSpPr/>
          <p:nvPr/>
        </p:nvSpPr>
        <p:spPr>
          <a:xfrm>
            <a:off x="5538158" y="423319"/>
            <a:ext cx="6072997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6600" b="1" cap="none" spc="0">
                <a:ln w="222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Praktisch</a:t>
            </a:r>
          </a:p>
        </p:txBody>
      </p:sp>
    </p:spTree>
    <p:extLst>
      <p:ext uri="{BB962C8B-B14F-4D97-AF65-F5344CB8AC3E}">
        <p14:creationId xmlns:p14="http://schemas.microsoft.com/office/powerpoint/2010/main" val="1585733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5A6D80C8-C5A8-491B-A93A-6A567F593B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5" name="Tijdelijke aanduiding voor inhoud 2">
            <a:extLst>
              <a:ext uri="{FF2B5EF4-FFF2-40B4-BE49-F238E27FC236}">
                <a16:creationId xmlns:a16="http://schemas.microsoft.com/office/drawing/2014/main" id="{07DAC927-9584-4953-AE33-360171702FDB}"/>
              </a:ext>
            </a:extLst>
          </p:cNvPr>
          <p:cNvSpPr txBox="1">
            <a:spLocks/>
          </p:cNvSpPr>
          <p:nvPr/>
        </p:nvSpPr>
        <p:spPr>
          <a:xfrm>
            <a:off x="1732327" y="2132129"/>
            <a:ext cx="8229600" cy="379421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l-BE" sz="2800" b="1" dirty="0">
                <a:cs typeface="Arial" pitchFamily="34" charset="0"/>
              </a:rPr>
              <a:t>Middagopvang </a:t>
            </a:r>
          </a:p>
          <a:p>
            <a:pPr algn="l"/>
            <a:r>
              <a:rPr lang="nl-BE" sz="2800" dirty="0">
                <a:cs typeface="Arial" pitchFamily="34" charset="0"/>
              </a:rPr>
              <a:t>(55 cent per beurt)</a:t>
            </a:r>
          </a:p>
          <a:p>
            <a:pPr algn="l"/>
            <a:r>
              <a:rPr lang="nl-BE" sz="2800" b="1" dirty="0">
                <a:cs typeface="Arial" pitchFamily="34" charset="0"/>
              </a:rPr>
              <a:t>Te betalen voor- en naschoolse opvang</a:t>
            </a:r>
            <a:r>
              <a:rPr lang="nl-BE" sz="2800" dirty="0">
                <a:cs typeface="Arial" pitchFamily="34" charset="0"/>
              </a:rPr>
              <a:t>:</a:t>
            </a:r>
          </a:p>
          <a:p>
            <a:pPr algn="l"/>
            <a:r>
              <a:rPr lang="nl-BE" sz="2800" dirty="0">
                <a:cs typeface="Arial" pitchFamily="34" charset="0"/>
              </a:rPr>
              <a:t>(55 cent per begonnen kwartier)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BE" sz="2800" dirty="0">
                <a:cs typeface="Arial" pitchFamily="34" charset="0"/>
              </a:rPr>
              <a:t>van 7.00 u. tot 8.00 u. 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BE" sz="2800" dirty="0">
                <a:cs typeface="Arial" pitchFamily="34" charset="0"/>
              </a:rPr>
              <a:t>van 15.45 u. tot 18.00 u.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BE" sz="2800" dirty="0">
                <a:cs typeface="Arial" pitchFamily="34" charset="0"/>
              </a:rPr>
              <a:t>woensdag : 12.30 u. – 13.00 u.</a:t>
            </a:r>
          </a:p>
          <a:p>
            <a:pPr algn="l"/>
            <a:r>
              <a:rPr lang="nl-BE" sz="2800" b="1" dirty="0">
                <a:cs typeface="Arial" pitchFamily="34" charset="0"/>
              </a:rPr>
              <a:t>Gemeentelijke opvang: woensdagnamiddag</a:t>
            </a:r>
          </a:p>
          <a:p>
            <a:pPr algn="l">
              <a:buFont typeface="Courier New" pitchFamily="49" charset="0"/>
              <a:buChar char="o"/>
            </a:pPr>
            <a:endParaRPr lang="nl-BE" dirty="0"/>
          </a:p>
        </p:txBody>
      </p:sp>
      <p:sp>
        <p:nvSpPr>
          <p:cNvPr id="6" name="Rechthoek: afgeronde hoeken 5">
            <a:extLst>
              <a:ext uri="{FF2B5EF4-FFF2-40B4-BE49-F238E27FC236}">
                <a16:creationId xmlns:a16="http://schemas.microsoft.com/office/drawing/2014/main" id="{DDBB96FC-51A9-418B-9A8A-1E494277B712}"/>
              </a:ext>
            </a:extLst>
          </p:cNvPr>
          <p:cNvSpPr/>
          <p:nvPr/>
        </p:nvSpPr>
        <p:spPr>
          <a:xfrm>
            <a:off x="4949505" y="318782"/>
            <a:ext cx="7242495" cy="1317071"/>
          </a:xfrm>
          <a:prstGeom prst="roundRect">
            <a:avLst>
              <a:gd name="adj" fmla="val 0"/>
            </a:avLst>
          </a:prstGeom>
          <a:solidFill>
            <a:srgbClr val="EE721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2D07D491-6F21-447B-9C24-03AE10568BF0}"/>
              </a:ext>
            </a:extLst>
          </p:cNvPr>
          <p:cNvSpPr/>
          <p:nvPr/>
        </p:nvSpPr>
        <p:spPr>
          <a:xfrm>
            <a:off x="5538158" y="423319"/>
            <a:ext cx="6072997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6600" b="1" cap="none" spc="0">
                <a:ln w="222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Praktisch</a:t>
            </a:r>
          </a:p>
        </p:txBody>
      </p:sp>
    </p:spTree>
    <p:extLst>
      <p:ext uri="{BB962C8B-B14F-4D97-AF65-F5344CB8AC3E}">
        <p14:creationId xmlns:p14="http://schemas.microsoft.com/office/powerpoint/2010/main" val="2425164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5A6D80C8-C5A8-491B-A93A-6A567F593B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5" name="Tijdelijke aanduiding voor inhoud 2">
            <a:extLst>
              <a:ext uri="{FF2B5EF4-FFF2-40B4-BE49-F238E27FC236}">
                <a16:creationId xmlns:a16="http://schemas.microsoft.com/office/drawing/2014/main" id="{6489F3A0-D349-45B2-A0B1-221E9CB55B5B}"/>
              </a:ext>
            </a:extLst>
          </p:cNvPr>
          <p:cNvSpPr txBox="1">
            <a:spLocks/>
          </p:cNvSpPr>
          <p:nvPr/>
        </p:nvSpPr>
        <p:spPr>
          <a:xfrm>
            <a:off x="1238996" y="2051437"/>
            <a:ext cx="8229600" cy="38789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l-BE" sz="2000" b="1">
                <a:cs typeface="Arial" panose="020B0604020202020204" pitchFamily="34" charset="0"/>
              </a:rPr>
              <a:t>initiatief : LOP Willebroek</a:t>
            </a:r>
          </a:p>
          <a:p>
            <a:pPr algn="l"/>
            <a:r>
              <a:rPr lang="nl-BE" sz="2000">
                <a:cs typeface="Arial" panose="020B0604020202020204" pitchFamily="34" charset="0"/>
              </a:rPr>
              <a:t>     Alle scholen van Willebroek hebben </a:t>
            </a:r>
            <a:r>
              <a:rPr lang="nl-BE" sz="2000" b="1">
                <a:cs typeface="Arial" panose="020B0604020202020204" pitchFamily="34" charset="0"/>
              </a:rPr>
              <a:t>dezelfde afspraken </a:t>
            </a:r>
            <a:r>
              <a:rPr lang="nl-BE" sz="2000">
                <a:cs typeface="Arial" panose="020B0604020202020204" pitchFamily="34" charset="0"/>
              </a:rPr>
              <a:t>gemaakt.</a:t>
            </a:r>
          </a:p>
          <a:p>
            <a:pPr algn="l"/>
            <a:endParaRPr lang="nl-BE" sz="2000">
              <a:cs typeface="Arial" panose="020B0604020202020204" pitchFamily="34" charset="0"/>
            </a:endParaRPr>
          </a:p>
          <a:p>
            <a:pPr algn="l"/>
            <a:r>
              <a:rPr lang="nl-BE" sz="2000" b="1" u="sng">
                <a:cs typeface="Arial" panose="020B0604020202020204" pitchFamily="34" charset="0"/>
              </a:rPr>
              <a:t>Waarom ?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BE" sz="2000">
                <a:cs typeface="Arial" panose="020B0604020202020204" pitchFamily="34" charset="0"/>
              </a:rPr>
              <a:t>vermijden van </a:t>
            </a:r>
            <a:r>
              <a:rPr lang="nl-BE" sz="2000" b="1">
                <a:cs typeface="Arial" panose="020B0604020202020204" pitchFamily="34" charset="0"/>
              </a:rPr>
              <a:t>kampeertoestanden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BE" sz="2000">
                <a:cs typeface="Arial" panose="020B0604020202020204" pitchFamily="34" charset="0"/>
              </a:rPr>
              <a:t>stijging van het </a:t>
            </a:r>
            <a:r>
              <a:rPr lang="nl-BE" sz="2000" b="1">
                <a:cs typeface="Arial" panose="020B0604020202020204" pitchFamily="34" charset="0"/>
              </a:rPr>
              <a:t>aantal instromers </a:t>
            </a:r>
            <a:r>
              <a:rPr lang="nl-BE" sz="2000">
                <a:cs typeface="Arial" panose="020B0604020202020204" pitchFamily="34" charset="0"/>
              </a:rPr>
              <a:t>in Willebroek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BE" sz="2000" b="1">
                <a:cs typeface="Arial" panose="020B0604020202020204" pitchFamily="34" charset="0"/>
              </a:rPr>
              <a:t>transparant</a:t>
            </a:r>
            <a:r>
              <a:rPr lang="nl-BE" sz="2000">
                <a:cs typeface="Arial" panose="020B0604020202020204" pitchFamily="34" charset="0"/>
              </a:rPr>
              <a:t> maken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BE" sz="2000">
                <a:cs typeface="Arial" panose="020B0604020202020204" pitchFamily="34" charset="0"/>
              </a:rPr>
              <a:t>naar school </a:t>
            </a:r>
            <a:r>
              <a:rPr lang="nl-BE" sz="2000" b="1">
                <a:cs typeface="Arial" panose="020B0604020202020204" pitchFamily="34" charset="0"/>
              </a:rPr>
              <a:t>in de buurt</a:t>
            </a:r>
          </a:p>
          <a:p>
            <a:pPr algn="l"/>
            <a:endParaRPr lang="nl-B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hthoek: afgeronde hoeken 5">
            <a:extLst>
              <a:ext uri="{FF2B5EF4-FFF2-40B4-BE49-F238E27FC236}">
                <a16:creationId xmlns:a16="http://schemas.microsoft.com/office/drawing/2014/main" id="{AB48ED0A-BD3B-4AE0-980E-F479FC131CF1}"/>
              </a:ext>
            </a:extLst>
          </p:cNvPr>
          <p:cNvSpPr/>
          <p:nvPr/>
        </p:nvSpPr>
        <p:spPr>
          <a:xfrm>
            <a:off x="4949505" y="318782"/>
            <a:ext cx="7242495" cy="1317071"/>
          </a:xfrm>
          <a:prstGeom prst="roundRect">
            <a:avLst>
              <a:gd name="adj" fmla="val 0"/>
            </a:avLst>
          </a:prstGeom>
          <a:solidFill>
            <a:srgbClr val="EE721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1103558C-E2A3-4956-9543-D3E8CE30E5AE}"/>
              </a:ext>
            </a:extLst>
          </p:cNvPr>
          <p:cNvSpPr/>
          <p:nvPr/>
        </p:nvSpPr>
        <p:spPr>
          <a:xfrm>
            <a:off x="5538158" y="423319"/>
            <a:ext cx="6072997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6600" b="1" cap="none" spc="0">
                <a:ln w="222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Praktisch</a:t>
            </a:r>
          </a:p>
        </p:txBody>
      </p:sp>
    </p:spTree>
    <p:extLst>
      <p:ext uri="{BB962C8B-B14F-4D97-AF65-F5344CB8AC3E}">
        <p14:creationId xmlns:p14="http://schemas.microsoft.com/office/powerpoint/2010/main" val="1664357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5A6D80C8-C5A8-491B-A93A-6A567F593B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5" name="Tijdelijke aanduiding voor inhoud 2">
            <a:extLst>
              <a:ext uri="{FF2B5EF4-FFF2-40B4-BE49-F238E27FC236}">
                <a16:creationId xmlns:a16="http://schemas.microsoft.com/office/drawing/2014/main" id="{505B6675-D2F6-4663-90C2-8C461DE26BAD}"/>
              </a:ext>
            </a:extLst>
          </p:cNvPr>
          <p:cNvSpPr txBox="1">
            <a:spLocks/>
          </p:cNvSpPr>
          <p:nvPr/>
        </p:nvSpPr>
        <p:spPr>
          <a:xfrm>
            <a:off x="745922" y="2274946"/>
            <a:ext cx="8498286" cy="40545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BE" sz="2000" b="1" dirty="0">
                <a:latin typeface="Arial" panose="020B0604020202020204" pitchFamily="34" charset="0"/>
                <a:cs typeface="Arial" panose="020B0604020202020204" pitchFamily="34" charset="0"/>
              </a:rPr>
              <a:t>Maximumcapaciteit</a:t>
            </a:r>
            <a:r>
              <a:rPr lang="nl-BE" sz="2000" dirty="0">
                <a:latin typeface="Arial" panose="020B0604020202020204" pitchFamily="34" charset="0"/>
                <a:cs typeface="Arial" panose="020B0604020202020204" pitchFamily="34" charset="0"/>
              </a:rPr>
              <a:t> per geboortejaar / per klas : 26 kinderen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BE" sz="2000" b="1" dirty="0">
                <a:latin typeface="Arial" panose="020B0604020202020204" pitchFamily="34" charset="0"/>
                <a:cs typeface="Arial" panose="020B0604020202020204" pitchFamily="34" charset="0"/>
              </a:rPr>
              <a:t>Broers en zussen </a:t>
            </a:r>
            <a:r>
              <a:rPr lang="nl-BE" sz="2000" dirty="0">
                <a:latin typeface="Arial" panose="020B0604020202020204" pitchFamily="34" charset="0"/>
                <a:cs typeface="Arial" panose="020B0604020202020204" pitchFamily="34" charset="0"/>
              </a:rPr>
              <a:t>en kinderen </a:t>
            </a:r>
            <a:r>
              <a:rPr lang="nl-BE" sz="2000" b="1" dirty="0">
                <a:latin typeface="Arial" panose="020B0604020202020204" pitchFamily="34" charset="0"/>
                <a:cs typeface="Arial" panose="020B0604020202020204" pitchFamily="34" charset="0"/>
              </a:rPr>
              <a:t>eigen personeel </a:t>
            </a:r>
            <a:r>
              <a:rPr lang="nl-BE" sz="2000" dirty="0">
                <a:latin typeface="Arial" panose="020B0604020202020204" pitchFamily="34" charset="0"/>
                <a:cs typeface="Arial" panose="020B0604020202020204" pitchFamily="34" charset="0"/>
              </a:rPr>
              <a:t>ingeschreven vanaf 06/11/2022 t/m 22/12/2022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BE" sz="2000" b="1" dirty="0">
                <a:latin typeface="Arial" panose="020B0604020202020204" pitchFamily="34" charset="0"/>
                <a:cs typeface="Arial" panose="020B0604020202020204" pitchFamily="34" charset="0"/>
              </a:rPr>
              <a:t>Nieuwe kinderen</a:t>
            </a:r>
            <a:br>
              <a:rPr lang="nl-BE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BE" sz="2000" dirty="0">
                <a:latin typeface="Arial" panose="020B0604020202020204" pitchFamily="34" charset="0"/>
                <a:cs typeface="Arial" panose="020B0604020202020204" pitchFamily="34" charset="0"/>
              </a:rPr>
              <a:t>aanmelden op </a:t>
            </a:r>
            <a:r>
              <a:rPr lang="nl-BE" sz="20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https://willebroek.aanmelden.in</a:t>
            </a:r>
            <a:endParaRPr lang="nl-B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BE" sz="2000" dirty="0">
                <a:latin typeface="Arial" panose="020B0604020202020204" pitchFamily="34" charset="0"/>
                <a:cs typeface="Arial" panose="020B0604020202020204" pitchFamily="34" charset="0"/>
              </a:rPr>
              <a:t>vanaf 27/02/2023 (9 uur) t/m 19/03/2023 (16 uur)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BE" sz="2000" b="1" dirty="0">
                <a:latin typeface="Arial" panose="020B0604020202020204" pitchFamily="34" charset="0"/>
                <a:cs typeface="Arial" panose="020B0604020202020204" pitchFamily="34" charset="0"/>
              </a:rPr>
              <a:t>Toewijzingsresultaten </a:t>
            </a:r>
            <a:br>
              <a:rPr lang="nl-BE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BE" sz="2000" dirty="0">
                <a:latin typeface="Arial" panose="020B0604020202020204" pitchFamily="34" charset="0"/>
                <a:cs typeface="Arial" panose="020B0604020202020204" pitchFamily="34" charset="0"/>
              </a:rPr>
              <a:t>uiterlijk 19/04/2023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BE" sz="2000" b="1" dirty="0">
                <a:latin typeface="Arial" panose="020B0604020202020204" pitchFamily="34" charset="0"/>
                <a:cs typeface="Arial" panose="020B0604020202020204" pitchFamily="34" charset="0"/>
              </a:rPr>
              <a:t>Inschrijven</a:t>
            </a:r>
            <a:r>
              <a:rPr lang="nl-BE" sz="2000" dirty="0">
                <a:latin typeface="Arial" panose="020B0604020202020204" pitchFamily="34" charset="0"/>
                <a:cs typeface="Arial" panose="020B0604020202020204" pitchFamily="34" charset="0"/>
              </a:rPr>
              <a:t> van aangemelde kinderen in de betreffende school</a:t>
            </a:r>
            <a:br>
              <a:rPr lang="nl-BE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BE" sz="2000" dirty="0">
                <a:latin typeface="Arial" panose="020B0604020202020204" pitchFamily="34" charset="0"/>
                <a:cs typeface="Arial" panose="020B0604020202020204" pitchFamily="34" charset="0"/>
              </a:rPr>
              <a:t>vanaf 22/04/2023  t/m  13/05/2023 (op afspraak)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BE" sz="2000" b="1" dirty="0">
                <a:latin typeface="Arial" panose="020B0604020202020204" pitchFamily="34" charset="0"/>
                <a:cs typeface="Arial" panose="020B0604020202020204" pitchFamily="34" charset="0"/>
              </a:rPr>
              <a:t>Vrije inschrijvingen</a:t>
            </a:r>
            <a:r>
              <a:rPr lang="nl-BE" sz="2000" dirty="0">
                <a:latin typeface="Arial" panose="020B0604020202020204" pitchFamily="34" charset="0"/>
                <a:cs typeface="Arial" panose="020B0604020202020204" pitchFamily="34" charset="0"/>
              </a:rPr>
              <a:t> vanaf 23/05/2023</a:t>
            </a:r>
            <a:endParaRPr lang="nl-BE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hthoek: afgeronde hoeken 5">
            <a:extLst>
              <a:ext uri="{FF2B5EF4-FFF2-40B4-BE49-F238E27FC236}">
                <a16:creationId xmlns:a16="http://schemas.microsoft.com/office/drawing/2014/main" id="{ED53FF25-0E3E-4753-A135-11B513C11A6C}"/>
              </a:ext>
            </a:extLst>
          </p:cNvPr>
          <p:cNvSpPr/>
          <p:nvPr/>
        </p:nvSpPr>
        <p:spPr>
          <a:xfrm>
            <a:off x="4949505" y="318782"/>
            <a:ext cx="7242495" cy="1317071"/>
          </a:xfrm>
          <a:prstGeom prst="roundRect">
            <a:avLst>
              <a:gd name="adj" fmla="val 0"/>
            </a:avLst>
          </a:prstGeom>
          <a:solidFill>
            <a:srgbClr val="EE721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E9BC7574-B767-4A7C-A65B-ACD39103DE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76674" y="528506"/>
            <a:ext cx="6588155" cy="715794"/>
          </a:xfrm>
        </p:spPr>
        <p:txBody>
          <a:bodyPr anchor="t">
            <a:normAutofit fontScale="90000"/>
          </a:bodyPr>
          <a:lstStyle/>
          <a:p>
            <a:r>
              <a:rPr lang="nl-BE"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Tijdslijn aanmelden – inschrijven</a:t>
            </a:r>
            <a:br>
              <a:rPr lang="nl-BE"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BE"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geboortejaar 2021</a:t>
            </a:r>
          </a:p>
        </p:txBody>
      </p:sp>
    </p:spTree>
    <p:extLst>
      <p:ext uri="{BB962C8B-B14F-4D97-AF65-F5344CB8AC3E}">
        <p14:creationId xmlns:p14="http://schemas.microsoft.com/office/powerpoint/2010/main" val="743425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5A6D80C8-C5A8-491B-A93A-6A567F593B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52" y="428"/>
            <a:ext cx="12192000" cy="6857143"/>
          </a:xfrm>
          <a:prstGeom prst="rect">
            <a:avLst/>
          </a:prstGeom>
        </p:spPr>
      </p:pic>
      <p:sp>
        <p:nvSpPr>
          <p:cNvPr id="5" name="Tijdelijke aanduiding voor inhoud 2">
            <a:extLst>
              <a:ext uri="{FF2B5EF4-FFF2-40B4-BE49-F238E27FC236}">
                <a16:creationId xmlns:a16="http://schemas.microsoft.com/office/drawing/2014/main" id="{0825AA8E-2FF4-4E9D-BAD5-00DEDDE959BF}"/>
              </a:ext>
            </a:extLst>
          </p:cNvPr>
          <p:cNvSpPr txBox="1">
            <a:spLocks/>
          </p:cNvSpPr>
          <p:nvPr/>
        </p:nvSpPr>
        <p:spPr>
          <a:xfrm>
            <a:off x="458858" y="2020300"/>
            <a:ext cx="8229600" cy="433279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l-BE" sz="300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Basisschool Sint-Jan te Tisselt</a:t>
            </a:r>
          </a:p>
          <a:p>
            <a:pPr algn="l"/>
            <a:r>
              <a:rPr lang="nl-BE" sz="1500">
                <a:cs typeface="Arial" panose="020B0604020202020204" pitchFamily="34" charset="0"/>
              </a:rPr>
              <a:t>Basisschool Sint-Joris te Blaasveld</a:t>
            </a:r>
          </a:p>
          <a:p>
            <a:pPr algn="l"/>
            <a:r>
              <a:rPr lang="nl-BE" sz="1500">
                <a:cs typeface="Arial" panose="020B0604020202020204" pitchFamily="34" charset="0"/>
              </a:rPr>
              <a:t>Basisschool Sint-Lambertus te Muizen</a:t>
            </a:r>
          </a:p>
          <a:p>
            <a:pPr algn="l"/>
            <a:r>
              <a:rPr lang="nl-BE" sz="1500">
                <a:cs typeface="Arial" panose="020B0604020202020204" pitchFamily="34" charset="0"/>
              </a:rPr>
              <a:t>Basisschool De Ham te Mechelen</a:t>
            </a:r>
          </a:p>
          <a:p>
            <a:pPr algn="l"/>
            <a:r>
              <a:rPr lang="nl-BE" sz="1500">
                <a:cs typeface="Arial" panose="020B0604020202020204" pitchFamily="34" charset="0"/>
              </a:rPr>
              <a:t>Basisschool ursulinen te Mechelen</a:t>
            </a:r>
          </a:p>
          <a:p>
            <a:pPr algn="l"/>
            <a:r>
              <a:rPr lang="nl-BE" sz="1500">
                <a:cs typeface="Arial" panose="020B0604020202020204" pitchFamily="34" charset="0"/>
              </a:rPr>
              <a:t>Basisschool Hagelstein te Sint-Katelijne-Waver</a:t>
            </a:r>
          </a:p>
          <a:p>
            <a:pPr algn="l"/>
            <a:r>
              <a:rPr lang="nl-BE" sz="1500">
                <a:cs typeface="Arial" panose="020B0604020202020204" pitchFamily="34" charset="0"/>
              </a:rPr>
              <a:t>Basisschool De Basis te Duffel</a:t>
            </a:r>
          </a:p>
          <a:p>
            <a:pPr algn="l"/>
            <a:r>
              <a:rPr lang="nl-BE" sz="1500">
                <a:cs typeface="Arial" panose="020B0604020202020204" pitchFamily="34" charset="0"/>
              </a:rPr>
              <a:t>Montessorischool te Duffel </a:t>
            </a:r>
          </a:p>
          <a:p>
            <a:pPr algn="l"/>
            <a:r>
              <a:rPr lang="nl-BE" sz="1500">
                <a:cs typeface="Arial" panose="020B0604020202020204" pitchFamily="34" charset="0"/>
              </a:rPr>
              <a:t>Secundaire school Colomaplus te Mechelen</a:t>
            </a:r>
          </a:p>
          <a:p>
            <a:pPr algn="l"/>
            <a:r>
              <a:rPr lang="nl-BE" sz="1500">
                <a:cs typeface="Arial" panose="020B0604020202020204" pitchFamily="34" charset="0"/>
              </a:rPr>
              <a:t>Secundaire school Ursulinen te Mechelen</a:t>
            </a:r>
          </a:p>
          <a:p>
            <a:pPr algn="l"/>
            <a:r>
              <a:rPr lang="nl-BE" sz="1500">
                <a:cs typeface="Arial" panose="020B0604020202020204" pitchFamily="34" charset="0"/>
              </a:rPr>
              <a:t>Secundaire school College Hagelstein te Sint-Katelijne-Waver</a:t>
            </a:r>
          </a:p>
          <a:p>
            <a:pPr algn="l"/>
            <a:r>
              <a:rPr lang="nl-BE" sz="1500">
                <a:cs typeface="Arial" panose="020B0604020202020204" pitchFamily="34" charset="0"/>
              </a:rPr>
              <a:t>Secundaire school Sint-Norbertuscollege te Duffel</a:t>
            </a:r>
          </a:p>
          <a:p>
            <a:pPr algn="l"/>
            <a:r>
              <a:rPr lang="nl-BE" sz="1500">
                <a:cs typeface="Arial" panose="020B0604020202020204" pitchFamily="34" charset="0"/>
              </a:rPr>
              <a:t>Hoger beroepsonderwijs HBO5 verpleegkunde te Duffel</a:t>
            </a:r>
          </a:p>
          <a:p>
            <a:pPr algn="l"/>
            <a:r>
              <a:rPr lang="nl-BE" sz="1500">
                <a:cs typeface="Arial" panose="020B0604020202020204" pitchFamily="34" charset="0"/>
              </a:rPr>
              <a:t>Internaat Peda Rooienberg te Duffel</a:t>
            </a:r>
          </a:p>
          <a:p>
            <a:pPr algn="l"/>
            <a:endParaRPr lang="nl-BE" sz="15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hthoek: afgeronde hoeken 6">
            <a:extLst>
              <a:ext uri="{FF2B5EF4-FFF2-40B4-BE49-F238E27FC236}">
                <a16:creationId xmlns:a16="http://schemas.microsoft.com/office/drawing/2014/main" id="{0A2D2E41-27ED-4033-8AED-8A5FD53317B6}"/>
              </a:ext>
            </a:extLst>
          </p:cNvPr>
          <p:cNvSpPr/>
          <p:nvPr/>
        </p:nvSpPr>
        <p:spPr>
          <a:xfrm>
            <a:off x="4949505" y="318782"/>
            <a:ext cx="7242495" cy="1317071"/>
          </a:xfrm>
          <a:prstGeom prst="roundRect">
            <a:avLst>
              <a:gd name="adj" fmla="val 0"/>
            </a:avLst>
          </a:prstGeom>
          <a:solidFill>
            <a:srgbClr val="EE721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4D25131D-B7A6-402B-8D4B-EA43924515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57100" y="623715"/>
            <a:ext cx="6588155" cy="903081"/>
          </a:xfrm>
        </p:spPr>
        <p:txBody>
          <a:bodyPr anchor="t">
            <a:normAutofit/>
          </a:bodyPr>
          <a:lstStyle/>
          <a:p>
            <a:r>
              <a:rPr lang="nl-BE" sz="320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Schoolbestuur </a:t>
            </a:r>
            <a:r>
              <a:rPr lang="nl-BE" sz="3200" b="1">
                <a:solidFill>
                  <a:schemeClr val="bg1"/>
                </a:solidFill>
                <a:latin typeface="+mn-lt"/>
              </a:rPr>
              <a:t>KITOS vzw</a:t>
            </a:r>
            <a:endParaRPr lang="nl-BE" sz="3600" b="1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EA156EDA-25FD-4C11-BB0F-89675176FB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943" y="1831729"/>
            <a:ext cx="5900468" cy="2679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hoek: afgeronde hoeken 3">
            <a:extLst>
              <a:ext uri="{FF2B5EF4-FFF2-40B4-BE49-F238E27FC236}">
                <a16:creationId xmlns:a16="http://schemas.microsoft.com/office/drawing/2014/main" id="{1B86785E-57BA-4818-B42D-5778AF3C20AE}"/>
              </a:ext>
            </a:extLst>
          </p:cNvPr>
          <p:cNvSpPr/>
          <p:nvPr/>
        </p:nvSpPr>
        <p:spPr>
          <a:xfrm>
            <a:off x="293298" y="1954207"/>
            <a:ext cx="4656208" cy="2603458"/>
          </a:xfrm>
          <a:prstGeom prst="round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43355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5A6D80C8-C5A8-491B-A93A-6A567F593B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6" name="Rechthoek: afgeronde hoeken 5">
            <a:extLst>
              <a:ext uri="{FF2B5EF4-FFF2-40B4-BE49-F238E27FC236}">
                <a16:creationId xmlns:a16="http://schemas.microsoft.com/office/drawing/2014/main" id="{ED53FF25-0E3E-4753-A135-11B513C11A6C}"/>
              </a:ext>
            </a:extLst>
          </p:cNvPr>
          <p:cNvSpPr/>
          <p:nvPr/>
        </p:nvSpPr>
        <p:spPr>
          <a:xfrm>
            <a:off x="5037187" y="318782"/>
            <a:ext cx="7242495" cy="1317071"/>
          </a:xfrm>
          <a:prstGeom prst="roundRect">
            <a:avLst>
              <a:gd name="adj" fmla="val 0"/>
            </a:avLst>
          </a:prstGeom>
          <a:solidFill>
            <a:srgbClr val="EE721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4000"/>
              <a:t>Willebroek.aanmelden.in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E13A7838-90A8-E837-9D8C-AFFCDD809C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4698" y="1799688"/>
            <a:ext cx="10796517" cy="454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809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5A6D80C8-C5A8-491B-A93A-6A567F593B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5" name="Tijdelijke aanduiding voor inhoud 2">
            <a:extLst>
              <a:ext uri="{FF2B5EF4-FFF2-40B4-BE49-F238E27FC236}">
                <a16:creationId xmlns:a16="http://schemas.microsoft.com/office/drawing/2014/main" id="{DE2266D1-CC6F-4CA8-86F5-B383703007C6}"/>
              </a:ext>
            </a:extLst>
          </p:cNvPr>
          <p:cNvSpPr txBox="1">
            <a:spLocks/>
          </p:cNvSpPr>
          <p:nvPr/>
        </p:nvSpPr>
        <p:spPr>
          <a:xfrm>
            <a:off x="1524515" y="1845578"/>
            <a:ext cx="6134633" cy="41543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l-BE" sz="2000" b="1">
                <a:latin typeface="Arial" panose="020B0604020202020204" pitchFamily="34" charset="0"/>
                <a:cs typeface="Arial" panose="020B0604020202020204" pitchFamily="34" charset="0"/>
              </a:rPr>
              <a:t>Identiteitsgegevens</a:t>
            </a:r>
          </a:p>
          <a:p>
            <a:pPr algn="l"/>
            <a:r>
              <a:rPr lang="nl-BE" sz="2000" b="1">
                <a:latin typeface="Arial" panose="020B0604020202020204" pitchFamily="34" charset="0"/>
                <a:cs typeface="Arial" panose="020B0604020202020204" pitchFamily="34" charset="0"/>
              </a:rPr>
              <a:t>Adresgegevens</a:t>
            </a:r>
          </a:p>
          <a:p>
            <a:pPr algn="l"/>
            <a:r>
              <a:rPr lang="nl-BE" sz="2000">
                <a:latin typeface="Arial" panose="020B0604020202020204" pitchFamily="34" charset="0"/>
                <a:cs typeface="Arial" panose="020B0604020202020204" pitchFamily="34" charset="0"/>
              </a:rPr>
              <a:t>Schoolkeuze : </a:t>
            </a:r>
            <a:r>
              <a:rPr lang="nl-BE" sz="2000" b="1">
                <a:latin typeface="Arial" panose="020B0604020202020204" pitchFamily="34" charset="0"/>
                <a:cs typeface="Arial" panose="020B0604020202020204" pitchFamily="34" charset="0"/>
              </a:rPr>
              <a:t>max. 3 vestigingsplaatsen</a:t>
            </a:r>
          </a:p>
          <a:p>
            <a:endParaRPr lang="nl-BE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BE" sz="2000">
                <a:latin typeface="Arial" panose="020B0604020202020204" pitchFamily="34" charset="0"/>
                <a:cs typeface="Arial" panose="020B0604020202020204" pitchFamily="34" charset="0"/>
              </a:rPr>
              <a:t>alle aangemelde kinderen worden </a:t>
            </a:r>
            <a:r>
              <a:rPr lang="nl-BE" sz="2000" b="1">
                <a:latin typeface="Arial" panose="020B0604020202020204" pitchFamily="34" charset="0"/>
                <a:cs typeface="Arial" panose="020B0604020202020204" pitchFamily="34" charset="0"/>
              </a:rPr>
              <a:t>geordend </a:t>
            </a:r>
            <a:r>
              <a:rPr lang="nl-BE" sz="2000">
                <a:latin typeface="Arial" panose="020B0604020202020204" pitchFamily="34" charset="0"/>
                <a:cs typeface="Arial" panose="020B0604020202020204" pitchFamily="34" charset="0"/>
              </a:rPr>
              <a:t>op </a:t>
            </a:r>
          </a:p>
          <a:p>
            <a:pPr algn="l"/>
            <a:r>
              <a:rPr lang="nl-BE" sz="2000">
                <a:latin typeface="Arial" panose="020B0604020202020204" pitchFamily="34" charset="0"/>
                <a:cs typeface="Arial" panose="020B0604020202020204" pitchFamily="34" charset="0"/>
              </a:rPr>
              <a:t>     basis van de eerste schoolkeuze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BE" sz="2000">
                <a:latin typeface="Arial" panose="020B0604020202020204" pitchFamily="34" charset="0"/>
                <a:cs typeface="Arial" panose="020B0604020202020204" pitchFamily="34" charset="0"/>
              </a:rPr>
              <a:t>Datum van aanmelden – geen belang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BE" sz="2000">
                <a:latin typeface="Arial" panose="020B0604020202020204" pitchFamily="34" charset="0"/>
                <a:cs typeface="Arial" panose="020B0604020202020204" pitchFamily="34" charset="0"/>
              </a:rPr>
              <a:t>bij een tekort aan plaatsen : selectie op basis van wie het </a:t>
            </a:r>
            <a:r>
              <a:rPr lang="nl-BE" sz="2000" b="1">
                <a:latin typeface="Arial" panose="020B0604020202020204" pitchFamily="34" charset="0"/>
                <a:cs typeface="Arial" panose="020B0604020202020204" pitchFamily="34" charset="0"/>
              </a:rPr>
              <a:t>dichtst bij de school</a:t>
            </a:r>
            <a:r>
              <a:rPr lang="nl-BE" sz="2000">
                <a:latin typeface="Arial" panose="020B0604020202020204" pitchFamily="34" charset="0"/>
                <a:cs typeface="Arial" panose="020B0604020202020204" pitchFamily="34" charset="0"/>
              </a:rPr>
              <a:t> woont (vogelvlucht)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BE" sz="2000">
                <a:latin typeface="Arial" panose="020B0604020202020204" pitchFamily="34" charset="0"/>
                <a:cs typeface="Arial" panose="020B0604020202020204" pitchFamily="34" charset="0"/>
              </a:rPr>
              <a:t>na verwerking van alle aanmeldingen : een </a:t>
            </a:r>
            <a:r>
              <a:rPr lang="nl-BE" sz="2000" b="1">
                <a:latin typeface="Arial" panose="020B0604020202020204" pitchFamily="34" charset="0"/>
                <a:cs typeface="Arial" panose="020B0604020202020204" pitchFamily="34" charset="0"/>
              </a:rPr>
              <a:t>brief</a:t>
            </a:r>
            <a:r>
              <a:rPr lang="nl-BE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" name="Rechthoek: afgeronde hoeken 5">
            <a:extLst>
              <a:ext uri="{FF2B5EF4-FFF2-40B4-BE49-F238E27FC236}">
                <a16:creationId xmlns:a16="http://schemas.microsoft.com/office/drawing/2014/main" id="{1347C683-8A1A-417E-B151-E1D2BEB41E03}"/>
              </a:ext>
            </a:extLst>
          </p:cNvPr>
          <p:cNvSpPr/>
          <p:nvPr/>
        </p:nvSpPr>
        <p:spPr>
          <a:xfrm>
            <a:off x="4949505" y="318782"/>
            <a:ext cx="7242495" cy="1317071"/>
          </a:xfrm>
          <a:prstGeom prst="roundRect">
            <a:avLst>
              <a:gd name="adj" fmla="val 0"/>
            </a:avLst>
          </a:prstGeom>
          <a:solidFill>
            <a:srgbClr val="EE721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4C406C6D-5FB3-46C5-9BE1-0BCABFEA0A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76674" y="528506"/>
            <a:ext cx="6588155" cy="715794"/>
          </a:xfrm>
        </p:spPr>
        <p:txBody>
          <a:bodyPr anchor="t">
            <a:normAutofit fontScale="90000"/>
          </a:bodyPr>
          <a:lstStyle/>
          <a:p>
            <a:r>
              <a:rPr lang="nl-BE"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Tijdslijn aanmelden – inschrijven</a:t>
            </a:r>
            <a:br>
              <a:rPr lang="nl-BE"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BE"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geboortejaar 2021</a:t>
            </a:r>
          </a:p>
        </p:txBody>
      </p:sp>
    </p:spTree>
    <p:extLst>
      <p:ext uri="{BB962C8B-B14F-4D97-AF65-F5344CB8AC3E}">
        <p14:creationId xmlns:p14="http://schemas.microsoft.com/office/powerpoint/2010/main" val="1236936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5A6D80C8-C5A8-491B-A93A-6A567F593B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5" name="Tijdelijke aanduiding voor inhoud 2">
            <a:extLst>
              <a:ext uri="{FF2B5EF4-FFF2-40B4-BE49-F238E27FC236}">
                <a16:creationId xmlns:a16="http://schemas.microsoft.com/office/drawing/2014/main" id="{C3839CE3-B176-45C5-934B-2F242003B96E}"/>
              </a:ext>
            </a:extLst>
          </p:cNvPr>
          <p:cNvSpPr txBox="1">
            <a:spLocks/>
          </p:cNvSpPr>
          <p:nvPr/>
        </p:nvSpPr>
        <p:spPr>
          <a:xfrm>
            <a:off x="704657" y="2390630"/>
            <a:ext cx="10782686" cy="29704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BE" sz="2000" dirty="0">
                <a:latin typeface="Arial" pitchFamily="34" charset="0"/>
                <a:cs typeface="Arial" pitchFamily="34" charset="0"/>
              </a:rPr>
              <a:t>Inschrijven vanaf </a:t>
            </a:r>
            <a:r>
              <a:rPr lang="nl-BE" sz="2000" b="1" dirty="0">
                <a:latin typeface="Arial" pitchFamily="34" charset="0"/>
                <a:cs typeface="Arial" pitchFamily="34" charset="0"/>
              </a:rPr>
              <a:t>22/04/2023 (afspraak maken!)</a:t>
            </a:r>
            <a:r>
              <a:rPr lang="nl-BE" sz="2000" dirty="0">
                <a:latin typeface="Arial" pitchFamily="34" charset="0"/>
                <a:cs typeface="Arial" pitchFamily="34" charset="0"/>
              </a:rPr>
              <a:t>: </a:t>
            </a:r>
            <a:br>
              <a:rPr lang="nl-BE" sz="2000" dirty="0">
                <a:latin typeface="Arial" pitchFamily="34" charset="0"/>
                <a:cs typeface="Arial" pitchFamily="34" charset="0"/>
              </a:rPr>
            </a:br>
            <a:r>
              <a:rPr lang="nl-BE" sz="2000" dirty="0">
                <a:latin typeface="Arial" pitchFamily="34" charset="0"/>
                <a:cs typeface="Arial" pitchFamily="34" charset="0"/>
              </a:rPr>
              <a:t>akkoord reglement, vragenlijst indicatoren (thuistaal, diploma van mama), Kids-ID, ID ouder(s), algemene leerlingengegevens</a:t>
            </a:r>
            <a:br>
              <a:rPr lang="nl-BE" sz="2000" dirty="0">
                <a:latin typeface="Arial" pitchFamily="34" charset="0"/>
                <a:cs typeface="Arial" pitchFamily="34" charset="0"/>
              </a:rPr>
            </a:br>
            <a:r>
              <a:rPr lang="nl-BE" sz="2000" b="1" i="1" dirty="0">
                <a:latin typeface="Arial" pitchFamily="34" charset="0"/>
                <a:cs typeface="Arial" pitchFamily="34" charset="0"/>
              </a:rPr>
              <a:t>Foute informatie betekent niet inschrijven!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BE" sz="2000" dirty="0">
                <a:latin typeface="Arial" pitchFamily="34" charset="0"/>
                <a:cs typeface="Arial" pitchFamily="34" charset="0"/>
              </a:rPr>
              <a:t>Vanaf </a:t>
            </a:r>
            <a:r>
              <a:rPr lang="nl-BE" sz="2000" b="1" dirty="0">
                <a:latin typeface="Arial" pitchFamily="34" charset="0"/>
                <a:cs typeface="Arial" pitchFamily="34" charset="0"/>
              </a:rPr>
              <a:t>23 mei 2023 </a:t>
            </a:r>
            <a:r>
              <a:rPr lang="nl-BE" sz="2000" dirty="0">
                <a:latin typeface="Arial" pitchFamily="34" charset="0"/>
                <a:cs typeface="Arial" pitchFamily="34" charset="0"/>
              </a:rPr>
              <a:t>kunnen alle overblijvende plaatsen ingevuld worden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BE" sz="2000" b="1" dirty="0">
                <a:latin typeface="Arial" pitchFamily="34" charset="0"/>
                <a:cs typeface="Arial" pitchFamily="34" charset="0"/>
              </a:rPr>
              <a:t>Instappen</a:t>
            </a:r>
            <a:r>
              <a:rPr lang="nl-BE" sz="2000" dirty="0">
                <a:latin typeface="Arial" pitchFamily="34" charset="0"/>
                <a:cs typeface="Arial" pitchFamily="34" charset="0"/>
              </a:rPr>
              <a:t> : de eerste instapdatum nadat je kleuter 2,5 jaar werd. (</a:t>
            </a:r>
            <a:r>
              <a:rPr lang="nl-BE" sz="2000" dirty="0">
                <a:latin typeface="Arial" pitchFamily="34" charset="0"/>
                <a:cs typeface="Arial" pitchFamily="34" charset="0"/>
                <a:hlinkClick r:id="rId3"/>
              </a:rPr>
              <a:t>https://onderwijs.vlaanderen.be/nl/bereken-de-instapdatum-voor-je-kleuter</a:t>
            </a:r>
            <a:r>
              <a:rPr lang="nl-BE" sz="2000" dirty="0">
                <a:latin typeface="Arial" pitchFamily="34" charset="0"/>
                <a:cs typeface="Arial" pitchFamily="34" charset="0"/>
              </a:rPr>
              <a:t>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nl-BE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hthoek: afgeronde hoeken 5">
            <a:extLst>
              <a:ext uri="{FF2B5EF4-FFF2-40B4-BE49-F238E27FC236}">
                <a16:creationId xmlns:a16="http://schemas.microsoft.com/office/drawing/2014/main" id="{E3E3D6AD-3CB0-40DB-A9F7-80DE3B4B85A5}"/>
              </a:ext>
            </a:extLst>
          </p:cNvPr>
          <p:cNvSpPr/>
          <p:nvPr/>
        </p:nvSpPr>
        <p:spPr>
          <a:xfrm>
            <a:off x="4949505" y="318782"/>
            <a:ext cx="7242495" cy="1317071"/>
          </a:xfrm>
          <a:prstGeom prst="roundRect">
            <a:avLst>
              <a:gd name="adj" fmla="val 0"/>
            </a:avLst>
          </a:prstGeom>
          <a:solidFill>
            <a:srgbClr val="EE721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2BE0C6A1-1FDC-43A3-B300-419B618CA3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76674" y="528506"/>
            <a:ext cx="6588155" cy="715794"/>
          </a:xfrm>
        </p:spPr>
        <p:txBody>
          <a:bodyPr anchor="t">
            <a:normAutofit fontScale="90000"/>
          </a:bodyPr>
          <a:lstStyle/>
          <a:p>
            <a:r>
              <a:rPr lang="nl-BE"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Wanneer inschrijven?</a:t>
            </a:r>
            <a:br>
              <a:rPr lang="nl-BE"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BE"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Wanneer instappen?</a:t>
            </a:r>
          </a:p>
        </p:txBody>
      </p:sp>
    </p:spTree>
    <p:extLst>
      <p:ext uri="{BB962C8B-B14F-4D97-AF65-F5344CB8AC3E}">
        <p14:creationId xmlns:p14="http://schemas.microsoft.com/office/powerpoint/2010/main" val="294370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5A6D80C8-C5A8-491B-A93A-6A567F593B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5" name="Tijdelijke aanduiding voor inhoud 2">
            <a:extLst>
              <a:ext uri="{FF2B5EF4-FFF2-40B4-BE49-F238E27FC236}">
                <a16:creationId xmlns:a16="http://schemas.microsoft.com/office/drawing/2014/main" id="{A0A0C2A3-0563-4016-A718-FE5D282AC2F9}"/>
              </a:ext>
            </a:extLst>
          </p:cNvPr>
          <p:cNvSpPr txBox="1">
            <a:spLocks/>
          </p:cNvSpPr>
          <p:nvPr/>
        </p:nvSpPr>
        <p:spPr>
          <a:xfrm>
            <a:off x="583413" y="3026067"/>
            <a:ext cx="5222148" cy="5099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sz="2200" b="1" u="sng">
                <a:cs typeface="Arial" panose="020B0604020202020204" pitchFamily="34" charset="0"/>
              </a:rPr>
              <a:t>maximum capaciteit = 26</a:t>
            </a:r>
          </a:p>
        </p:txBody>
      </p:sp>
      <p:sp>
        <p:nvSpPr>
          <p:cNvPr id="6" name="Rechthoek: afgeronde hoeken 5">
            <a:extLst>
              <a:ext uri="{FF2B5EF4-FFF2-40B4-BE49-F238E27FC236}">
                <a16:creationId xmlns:a16="http://schemas.microsoft.com/office/drawing/2014/main" id="{F098803D-9228-4803-8E90-25C3C2AEF060}"/>
              </a:ext>
            </a:extLst>
          </p:cNvPr>
          <p:cNvSpPr/>
          <p:nvPr/>
        </p:nvSpPr>
        <p:spPr>
          <a:xfrm>
            <a:off x="4949505" y="310393"/>
            <a:ext cx="7242495" cy="1317071"/>
          </a:xfrm>
          <a:prstGeom prst="roundRect">
            <a:avLst>
              <a:gd name="adj" fmla="val 0"/>
            </a:avLst>
          </a:prstGeom>
          <a:solidFill>
            <a:srgbClr val="EE721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0FEE93D9-2665-4D58-88F1-27948C34C0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76674" y="704674"/>
            <a:ext cx="6588155" cy="545285"/>
          </a:xfrm>
        </p:spPr>
        <p:txBody>
          <a:bodyPr anchor="t">
            <a:normAutofit/>
          </a:bodyPr>
          <a:lstStyle/>
          <a:p>
            <a:r>
              <a:rPr lang="nl-BE"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Vrije plaatsen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06C875EA-2D56-3F47-47FE-7692DFCA00E8}"/>
              </a:ext>
            </a:extLst>
          </p:cNvPr>
          <p:cNvSpPr txBox="1"/>
          <p:nvPr/>
        </p:nvSpPr>
        <p:spPr>
          <a:xfrm>
            <a:off x="1155940" y="3666226"/>
            <a:ext cx="5003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Aantal ingeschreven kinderen met voorrang: 10</a:t>
            </a:r>
          </a:p>
          <a:p>
            <a:r>
              <a:rPr lang="nl-BE" dirty="0"/>
              <a:t>Vrije plaatsen: 16</a:t>
            </a:r>
          </a:p>
        </p:txBody>
      </p:sp>
    </p:spTree>
    <p:extLst>
      <p:ext uri="{BB962C8B-B14F-4D97-AF65-F5344CB8AC3E}">
        <p14:creationId xmlns:p14="http://schemas.microsoft.com/office/powerpoint/2010/main" val="3080352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5A6D80C8-C5A8-491B-A93A-6A567F593B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5" name="Tijdelijke aanduiding voor inhoud 2">
            <a:extLst>
              <a:ext uri="{FF2B5EF4-FFF2-40B4-BE49-F238E27FC236}">
                <a16:creationId xmlns:a16="http://schemas.microsoft.com/office/drawing/2014/main" id="{BE16C4D9-5E21-4A8B-B781-D2621D978A19}"/>
              </a:ext>
            </a:extLst>
          </p:cNvPr>
          <p:cNvSpPr txBox="1">
            <a:spLocks/>
          </p:cNvSpPr>
          <p:nvPr/>
        </p:nvSpPr>
        <p:spPr>
          <a:xfrm>
            <a:off x="1606491" y="1937429"/>
            <a:ext cx="8229600" cy="33304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sz="2200">
                <a:latin typeface="Arial" panose="020B0604020202020204" pitchFamily="34" charset="0"/>
                <a:cs typeface="Arial" panose="020B0604020202020204" pitchFamily="34" charset="0"/>
              </a:rPr>
              <a:t>Voor meer informatie over deze afspraken</a:t>
            </a:r>
            <a:br>
              <a:rPr lang="nl-BE" sz="22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BE" sz="2200">
                <a:latin typeface="Arial" panose="020B0604020202020204" pitchFamily="34" charset="0"/>
                <a:cs typeface="Arial" panose="020B0604020202020204" pitchFamily="34" charset="0"/>
              </a:rPr>
              <a:t>kunt u contact opnemen met 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BE" sz="2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2200">
                <a:latin typeface="Arial" panose="020B0604020202020204" pitchFamily="34" charset="0"/>
                <a:cs typeface="Arial" panose="020B0604020202020204" pitchFamily="34" charset="0"/>
              </a:rPr>
              <a:t>de voorzitter van het LOP: Mevr. Katja </a:t>
            </a:r>
            <a:r>
              <a:rPr lang="nl-BE" sz="2200" err="1">
                <a:latin typeface="Arial" panose="020B0604020202020204" pitchFamily="34" charset="0"/>
                <a:cs typeface="Arial" panose="020B0604020202020204" pitchFamily="34" charset="0"/>
              </a:rPr>
              <a:t>Mampaey</a:t>
            </a:r>
            <a:endParaRPr lang="nl-BE" sz="2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BE" sz="2200">
                <a:latin typeface="Arial" panose="020B0604020202020204" pitchFamily="34" charset="0"/>
                <a:cs typeface="Arial" panose="020B0604020202020204" pitchFamily="34" charset="0"/>
              </a:rPr>
              <a:t>	   </a:t>
            </a:r>
            <a:r>
              <a:rPr lang="nl-BE" sz="2200">
                <a:solidFill>
                  <a:srgbClr val="EE72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katja.mampaey@willebroek.be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BE" sz="2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2200">
                <a:latin typeface="Arial" panose="020B0604020202020204" pitchFamily="34" charset="0"/>
                <a:cs typeface="Arial" panose="020B0604020202020204" pitchFamily="34" charset="0"/>
              </a:rPr>
              <a:t>de deskundige van het LOP: Mevr. Nanda Dreesen </a:t>
            </a:r>
          </a:p>
          <a:p>
            <a:r>
              <a:rPr lang="nl-BE" sz="2200">
                <a:latin typeface="Arial" panose="020B0604020202020204" pitchFamily="34" charset="0"/>
                <a:cs typeface="Arial" panose="020B0604020202020204" pitchFamily="34" charset="0"/>
              </a:rPr>
              <a:t>	   </a:t>
            </a:r>
            <a:r>
              <a:rPr lang="nl-BE" sz="2200">
                <a:solidFill>
                  <a:srgbClr val="EE72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nanda.dreesen@ond.vlaanderen.be </a:t>
            </a:r>
            <a:r>
              <a:rPr lang="nl-BE" sz="2200">
                <a:latin typeface="Arial" panose="020B0604020202020204" pitchFamily="34" charset="0"/>
                <a:cs typeface="Arial" panose="020B0604020202020204" pitchFamily="34" charset="0"/>
              </a:rPr>
              <a:t>– 0479 79 49 65</a:t>
            </a:r>
          </a:p>
          <a:p>
            <a:endParaRPr lang="nl-BE"/>
          </a:p>
        </p:txBody>
      </p:sp>
      <p:sp>
        <p:nvSpPr>
          <p:cNvPr id="6" name="Rechthoek: afgeronde hoeken 5">
            <a:extLst>
              <a:ext uri="{FF2B5EF4-FFF2-40B4-BE49-F238E27FC236}">
                <a16:creationId xmlns:a16="http://schemas.microsoft.com/office/drawing/2014/main" id="{196E1A5C-7781-4B39-A054-41FC3F4A2B7F}"/>
              </a:ext>
            </a:extLst>
          </p:cNvPr>
          <p:cNvSpPr/>
          <p:nvPr/>
        </p:nvSpPr>
        <p:spPr>
          <a:xfrm>
            <a:off x="4949505" y="310393"/>
            <a:ext cx="7242495" cy="1317071"/>
          </a:xfrm>
          <a:prstGeom prst="roundRect">
            <a:avLst>
              <a:gd name="adj" fmla="val 0"/>
            </a:avLst>
          </a:prstGeom>
          <a:solidFill>
            <a:srgbClr val="EE721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0B92D618-B845-4A5E-BAF5-6CAF0BB174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76674" y="704674"/>
            <a:ext cx="6588155" cy="545285"/>
          </a:xfrm>
        </p:spPr>
        <p:txBody>
          <a:bodyPr anchor="t">
            <a:normAutofit fontScale="90000"/>
          </a:bodyPr>
          <a:lstStyle/>
          <a:p>
            <a:r>
              <a:rPr lang="nl-BE"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Voor meer informatie i.v.m. aanmelden</a:t>
            </a:r>
          </a:p>
        </p:txBody>
      </p:sp>
    </p:spTree>
    <p:extLst>
      <p:ext uri="{BB962C8B-B14F-4D97-AF65-F5344CB8AC3E}">
        <p14:creationId xmlns:p14="http://schemas.microsoft.com/office/powerpoint/2010/main" val="2950244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5A6D80C8-C5A8-491B-A93A-6A567F593B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6" name="Rechthoek: afgeronde hoeken 5">
            <a:extLst>
              <a:ext uri="{FF2B5EF4-FFF2-40B4-BE49-F238E27FC236}">
                <a16:creationId xmlns:a16="http://schemas.microsoft.com/office/drawing/2014/main" id="{F098803D-9228-4803-8E90-25C3C2AEF060}"/>
              </a:ext>
            </a:extLst>
          </p:cNvPr>
          <p:cNvSpPr/>
          <p:nvPr/>
        </p:nvSpPr>
        <p:spPr>
          <a:xfrm>
            <a:off x="4949505" y="310393"/>
            <a:ext cx="7242495" cy="1317071"/>
          </a:xfrm>
          <a:prstGeom prst="roundRect">
            <a:avLst>
              <a:gd name="adj" fmla="val 0"/>
            </a:avLst>
          </a:prstGeom>
          <a:solidFill>
            <a:srgbClr val="EE721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0FEE93D9-2665-4D58-88F1-27948C34C0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76674" y="704674"/>
            <a:ext cx="6588155" cy="545285"/>
          </a:xfrm>
        </p:spPr>
        <p:txBody>
          <a:bodyPr anchor="t">
            <a:normAutofit/>
          </a:bodyPr>
          <a:lstStyle/>
          <a:p>
            <a:r>
              <a:rPr lang="nl-BE"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Bedankt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06C875EA-2D56-3F47-47FE-7692DFCA00E8}"/>
              </a:ext>
            </a:extLst>
          </p:cNvPr>
          <p:cNvSpPr txBox="1"/>
          <p:nvPr/>
        </p:nvSpPr>
        <p:spPr>
          <a:xfrm>
            <a:off x="7042029" y="2382558"/>
            <a:ext cx="3594341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2600" b="1">
                <a:solidFill>
                  <a:srgbClr val="EE7214"/>
                </a:solidFill>
              </a:rPr>
              <a:t>We zien jullie graag terug om zoon- of dochterlief in te schrijven op onze school!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92E7622-E0AA-D7FC-567D-14A02B27A5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463" y="2021745"/>
            <a:ext cx="5552537" cy="416440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163254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5A6D80C8-C5A8-491B-A93A-6A567F593B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7143"/>
          </a:xfrm>
          <a:prstGeom prst="rect">
            <a:avLst/>
          </a:prstGeom>
        </p:spPr>
      </p:pic>
      <p:sp>
        <p:nvSpPr>
          <p:cNvPr id="13" name="Rechthoek: afgeronde hoeken 12">
            <a:extLst>
              <a:ext uri="{FF2B5EF4-FFF2-40B4-BE49-F238E27FC236}">
                <a16:creationId xmlns:a16="http://schemas.microsoft.com/office/drawing/2014/main" id="{BB8B6629-9F6F-4F54-9979-6D43E2993CB9}"/>
              </a:ext>
            </a:extLst>
          </p:cNvPr>
          <p:cNvSpPr/>
          <p:nvPr/>
        </p:nvSpPr>
        <p:spPr>
          <a:xfrm>
            <a:off x="465826" y="318782"/>
            <a:ext cx="11726175" cy="1317071"/>
          </a:xfrm>
          <a:prstGeom prst="roundRect">
            <a:avLst>
              <a:gd name="adj" fmla="val 0"/>
            </a:avLst>
          </a:prstGeom>
          <a:solidFill>
            <a:srgbClr val="EE721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grpSp>
        <p:nvGrpSpPr>
          <p:cNvPr id="19" name="Groep 18">
            <a:extLst>
              <a:ext uri="{FF2B5EF4-FFF2-40B4-BE49-F238E27FC236}">
                <a16:creationId xmlns:a16="http://schemas.microsoft.com/office/drawing/2014/main" id="{95A2A1E1-40A1-476E-8399-DFFC3542BD45}"/>
              </a:ext>
            </a:extLst>
          </p:cNvPr>
          <p:cNvGrpSpPr/>
          <p:nvPr/>
        </p:nvGrpSpPr>
        <p:grpSpPr>
          <a:xfrm>
            <a:off x="9424987" y="431340"/>
            <a:ext cx="2677622" cy="1091954"/>
            <a:chOff x="9424987" y="431340"/>
            <a:chExt cx="2677622" cy="1091954"/>
          </a:xfrm>
        </p:grpSpPr>
        <p:sp>
          <p:nvSpPr>
            <p:cNvPr id="18" name="Ovaal 17">
              <a:extLst>
                <a:ext uri="{FF2B5EF4-FFF2-40B4-BE49-F238E27FC236}">
                  <a16:creationId xmlns:a16="http://schemas.microsoft.com/office/drawing/2014/main" id="{B683D5CC-A61B-437B-920C-7541E77FBEDA}"/>
                </a:ext>
              </a:extLst>
            </p:cNvPr>
            <p:cNvSpPr/>
            <p:nvPr/>
          </p:nvSpPr>
          <p:spPr>
            <a:xfrm>
              <a:off x="9424987" y="431340"/>
              <a:ext cx="2677622" cy="1091954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7254DBC7-2328-4B02-9BFD-11A51BE01889}"/>
                </a:ext>
              </a:extLst>
            </p:cNvPr>
            <p:cNvSpPr/>
            <p:nvPr/>
          </p:nvSpPr>
          <p:spPr>
            <a:xfrm>
              <a:off x="9778377" y="498185"/>
              <a:ext cx="1970842" cy="9285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Stop">
                <a:avLst>
                  <a:gd name="adj" fmla="val 14286"/>
                </a:avLst>
              </a:prstTxWarp>
              <a:spAutoFit/>
            </a:bodyPr>
            <a:lstStyle/>
            <a:p>
              <a:pPr algn="ctr"/>
              <a:r>
                <a:rPr lang="nl-NL" sz="5400" b="1">
                  <a:ln w="22225">
                    <a:solidFill>
                      <a:schemeClr val="accent2">
                        <a:lumMod val="75000"/>
                      </a:schemeClr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schoolvisie</a:t>
              </a:r>
              <a:endParaRPr lang="nl-NL" sz="5400" b="1" cap="none" spc="0">
                <a:ln w="222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endParaRPr>
            </a:p>
          </p:txBody>
        </p:sp>
      </p:grpSp>
      <p:pic>
        <p:nvPicPr>
          <p:cNvPr id="6" name="Afbeelding 5" descr="Afbeelding met tekst&#10;&#10;Automatisch gegenereerde beschrijving">
            <a:extLst>
              <a:ext uri="{FF2B5EF4-FFF2-40B4-BE49-F238E27FC236}">
                <a16:creationId xmlns:a16="http://schemas.microsoft.com/office/drawing/2014/main" id="{2A4E8B1B-8616-1BA0-EBA6-468BF6B39F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170" y="846225"/>
            <a:ext cx="7995164" cy="5653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775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5A6D80C8-C5A8-491B-A93A-6A567F593B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7143"/>
          </a:xfrm>
          <a:prstGeom prst="rect">
            <a:avLst/>
          </a:prstGeom>
        </p:spPr>
      </p:pic>
      <p:sp>
        <p:nvSpPr>
          <p:cNvPr id="8" name="Tijdelijke aanduiding voor tekst 4">
            <a:extLst>
              <a:ext uri="{FF2B5EF4-FFF2-40B4-BE49-F238E27FC236}">
                <a16:creationId xmlns:a16="http://schemas.microsoft.com/office/drawing/2014/main" id="{CCD8E7D6-920C-41CC-B292-4F3C7D91BCFE}"/>
              </a:ext>
            </a:extLst>
          </p:cNvPr>
          <p:cNvSpPr txBox="1">
            <a:spLocks/>
          </p:cNvSpPr>
          <p:nvPr/>
        </p:nvSpPr>
        <p:spPr>
          <a:xfrm>
            <a:off x="927967" y="2983598"/>
            <a:ext cx="6594265" cy="228179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 rtl="0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nl-NL" sz="180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</a:t>
            </a:r>
            <a:r>
              <a:rPr lang="nl-NL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aarden en normen in een hedendaagse Christelijke context</a:t>
            </a:r>
            <a:endParaRPr lang="nl-BE" sz="18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nl-NL" sz="180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</a:t>
            </a:r>
            <a:r>
              <a:rPr lang="nl-NL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espect voor elkaar en voor elke geloofsovertuiging</a:t>
            </a:r>
            <a:endParaRPr lang="nl-BE" sz="18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nl-NL" sz="180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</a:t>
            </a:r>
            <a:r>
              <a:rPr lang="nl-NL" sz="18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eLOVEn</a:t>
            </a:r>
            <a:r>
              <a:rPr lang="nl-NL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in jezelf en in elkaar</a:t>
            </a:r>
            <a:endParaRPr lang="nl-BE" sz="18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nl-NL" sz="180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</a:t>
            </a:r>
            <a:r>
              <a:rPr lang="nl-NL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edereen is uniek</a:t>
            </a:r>
            <a:endParaRPr lang="nl-BE" sz="18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"/>
            </a:pPr>
            <a:r>
              <a:rPr lang="nl-NL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Een hart hebben voor…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"/>
            </a:pPr>
            <a:endParaRPr lang="nl-BE" sz="18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buFont typeface="Courier New" pitchFamily="49" charset="0"/>
              <a:buChar char="o"/>
            </a:pPr>
            <a:endParaRPr lang="nl-BE" sz="2000"/>
          </a:p>
        </p:txBody>
      </p:sp>
      <p:sp>
        <p:nvSpPr>
          <p:cNvPr id="13" name="Rechthoek: afgeronde hoeken 12">
            <a:extLst>
              <a:ext uri="{FF2B5EF4-FFF2-40B4-BE49-F238E27FC236}">
                <a16:creationId xmlns:a16="http://schemas.microsoft.com/office/drawing/2014/main" id="{BB8B6629-9F6F-4F54-9979-6D43E2993CB9}"/>
              </a:ext>
            </a:extLst>
          </p:cNvPr>
          <p:cNvSpPr/>
          <p:nvPr/>
        </p:nvSpPr>
        <p:spPr>
          <a:xfrm>
            <a:off x="465826" y="318782"/>
            <a:ext cx="11726175" cy="1317071"/>
          </a:xfrm>
          <a:prstGeom prst="roundRect">
            <a:avLst>
              <a:gd name="adj" fmla="val 0"/>
            </a:avLst>
          </a:prstGeom>
          <a:solidFill>
            <a:srgbClr val="EE721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3B00AB58-D588-48C2-BC36-2E831BD25094}"/>
              </a:ext>
            </a:extLst>
          </p:cNvPr>
          <p:cNvSpPr/>
          <p:nvPr/>
        </p:nvSpPr>
        <p:spPr>
          <a:xfrm>
            <a:off x="6581955" y="423319"/>
            <a:ext cx="3778370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6600" b="1" err="1">
                <a:ln w="222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G</a:t>
            </a:r>
            <a:r>
              <a:rPr lang="nl-NL" sz="6600" b="1" cap="none" spc="0" err="1">
                <a:ln w="222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e</a:t>
            </a:r>
            <a:r>
              <a:rPr lang="nl-NL" sz="6600" b="1" cap="none" spc="0" err="1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LOVE</a:t>
            </a:r>
            <a:r>
              <a:rPr lang="nl-NL" sz="6600" b="1" cap="none" spc="0" err="1">
                <a:ln w="222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n</a:t>
            </a:r>
            <a:endParaRPr lang="nl-NL" sz="6600" b="1" cap="none" spc="0">
              <a:ln w="22225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C825B905-772A-4FBF-B283-5CAE47016081}"/>
              </a:ext>
            </a:extLst>
          </p:cNvPr>
          <p:cNvSpPr/>
          <p:nvPr/>
        </p:nvSpPr>
        <p:spPr>
          <a:xfrm>
            <a:off x="971100" y="2090794"/>
            <a:ext cx="6508001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nl-NL" sz="2800" b="0" i="1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Vele kleine dru</a:t>
            </a:r>
            <a:r>
              <a:rPr lang="nl-NL" sz="2800" i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ppels maken een grote plas</a:t>
            </a:r>
            <a:endParaRPr lang="nl-NL" sz="2800" b="0" i="1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28" name="Picture 4" descr="Water druppel kringen van Dennis van de Water op canvas, behang en meer">
            <a:extLst>
              <a:ext uri="{FF2B5EF4-FFF2-40B4-BE49-F238E27FC236}">
                <a16:creationId xmlns:a16="http://schemas.microsoft.com/office/drawing/2014/main" id="{74DEC334-8ADB-41BA-9910-668ABFFD12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2985" y="2056094"/>
            <a:ext cx="3684688" cy="24579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ep 18">
            <a:extLst>
              <a:ext uri="{FF2B5EF4-FFF2-40B4-BE49-F238E27FC236}">
                <a16:creationId xmlns:a16="http://schemas.microsoft.com/office/drawing/2014/main" id="{95A2A1E1-40A1-476E-8399-DFFC3542BD45}"/>
              </a:ext>
            </a:extLst>
          </p:cNvPr>
          <p:cNvGrpSpPr/>
          <p:nvPr/>
        </p:nvGrpSpPr>
        <p:grpSpPr>
          <a:xfrm>
            <a:off x="971100" y="431340"/>
            <a:ext cx="2677622" cy="1091954"/>
            <a:chOff x="971100" y="431340"/>
            <a:chExt cx="2677622" cy="1091954"/>
          </a:xfrm>
        </p:grpSpPr>
        <p:sp>
          <p:nvSpPr>
            <p:cNvPr id="18" name="Ovaal 17">
              <a:extLst>
                <a:ext uri="{FF2B5EF4-FFF2-40B4-BE49-F238E27FC236}">
                  <a16:creationId xmlns:a16="http://schemas.microsoft.com/office/drawing/2014/main" id="{B683D5CC-A61B-437B-920C-7541E77FBEDA}"/>
                </a:ext>
              </a:extLst>
            </p:cNvPr>
            <p:cNvSpPr/>
            <p:nvPr/>
          </p:nvSpPr>
          <p:spPr>
            <a:xfrm>
              <a:off x="971100" y="431340"/>
              <a:ext cx="2677622" cy="1091954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7254DBC7-2328-4B02-9BFD-11A51BE01889}"/>
                </a:ext>
              </a:extLst>
            </p:cNvPr>
            <p:cNvSpPr/>
            <p:nvPr/>
          </p:nvSpPr>
          <p:spPr>
            <a:xfrm>
              <a:off x="1324490" y="498185"/>
              <a:ext cx="1970842" cy="9285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Stop">
                <a:avLst>
                  <a:gd name="adj" fmla="val 14286"/>
                </a:avLst>
              </a:prstTxWarp>
              <a:spAutoFit/>
            </a:bodyPr>
            <a:lstStyle/>
            <a:p>
              <a:pPr algn="ctr"/>
              <a:r>
                <a:rPr lang="nl-NL" sz="5400" b="1">
                  <a:ln w="22225">
                    <a:solidFill>
                      <a:schemeClr val="accent2">
                        <a:lumMod val="75000"/>
                      </a:schemeClr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schoolvisie</a:t>
              </a:r>
              <a:endParaRPr lang="nl-NL" sz="5400" b="1" cap="none" spc="0">
                <a:ln w="222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endParaRPr>
            </a:p>
          </p:txBody>
        </p:sp>
      </p:grpSp>
      <p:pic>
        <p:nvPicPr>
          <p:cNvPr id="5" name="Afbeelding 5">
            <a:extLst>
              <a:ext uri="{FF2B5EF4-FFF2-40B4-BE49-F238E27FC236}">
                <a16:creationId xmlns:a16="http://schemas.microsoft.com/office/drawing/2014/main" id="{0469884A-EE4C-0F2E-0AE5-BC84D4BF77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01300" y="505150"/>
            <a:ext cx="1552575" cy="149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489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5A6D80C8-C5A8-491B-A93A-6A567F593B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7143"/>
          </a:xfrm>
          <a:prstGeom prst="rect">
            <a:avLst/>
          </a:prstGeom>
        </p:spPr>
      </p:pic>
      <p:sp>
        <p:nvSpPr>
          <p:cNvPr id="8" name="Tijdelijke aanduiding voor tekst 4">
            <a:extLst>
              <a:ext uri="{FF2B5EF4-FFF2-40B4-BE49-F238E27FC236}">
                <a16:creationId xmlns:a16="http://schemas.microsoft.com/office/drawing/2014/main" id="{CCD8E7D6-920C-41CC-B292-4F3C7D91BCFE}"/>
              </a:ext>
            </a:extLst>
          </p:cNvPr>
          <p:cNvSpPr txBox="1">
            <a:spLocks/>
          </p:cNvSpPr>
          <p:nvPr/>
        </p:nvSpPr>
        <p:spPr>
          <a:xfrm>
            <a:off x="927966" y="2983598"/>
            <a:ext cx="7715701" cy="228179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 rtl="0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nl-NL" sz="180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</a:t>
            </a:r>
            <a:r>
              <a:rPr lang="nl-NL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waliteitsvol onderwijs</a:t>
            </a:r>
            <a:endParaRPr lang="nl-BE" sz="18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nl-NL" sz="180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</a:t>
            </a:r>
            <a:r>
              <a:rPr lang="nl-NL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amen leren, ontdekken, spelen, beleven, …</a:t>
            </a:r>
            <a:endParaRPr lang="nl-BE" sz="18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nl-NL" sz="180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</a:t>
            </a:r>
            <a:r>
              <a:rPr lang="nl-NL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lk kind is anders maar wij nemen iedereen mee op onze Sint-Jan reis</a:t>
            </a:r>
            <a:endParaRPr lang="nl-BE" sz="18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"/>
            </a:pPr>
            <a:r>
              <a:rPr lang="nl-NL" sz="180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</a:t>
            </a:r>
            <a:r>
              <a:rPr lang="nl-NL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oelgericht werken: klaarstomen voor het secundair onderwijs en de wereld</a:t>
            </a:r>
            <a:endParaRPr lang="nl-BE" sz="18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buFont typeface="Courier New" pitchFamily="49" charset="0"/>
              <a:buChar char="o"/>
            </a:pPr>
            <a:endParaRPr lang="nl-BE" sz="2000"/>
          </a:p>
        </p:txBody>
      </p:sp>
      <p:sp>
        <p:nvSpPr>
          <p:cNvPr id="13" name="Rechthoek: afgeronde hoeken 12">
            <a:extLst>
              <a:ext uri="{FF2B5EF4-FFF2-40B4-BE49-F238E27FC236}">
                <a16:creationId xmlns:a16="http://schemas.microsoft.com/office/drawing/2014/main" id="{BB8B6629-9F6F-4F54-9979-6D43E2993CB9}"/>
              </a:ext>
            </a:extLst>
          </p:cNvPr>
          <p:cNvSpPr/>
          <p:nvPr/>
        </p:nvSpPr>
        <p:spPr>
          <a:xfrm>
            <a:off x="506027" y="318782"/>
            <a:ext cx="11685973" cy="1317071"/>
          </a:xfrm>
          <a:prstGeom prst="roundRect">
            <a:avLst>
              <a:gd name="adj" fmla="val 0"/>
            </a:avLst>
          </a:prstGeom>
          <a:solidFill>
            <a:srgbClr val="EE721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3B00AB58-D588-48C2-BC36-2E831BD25094}"/>
              </a:ext>
            </a:extLst>
          </p:cNvPr>
          <p:cNvSpPr/>
          <p:nvPr/>
        </p:nvSpPr>
        <p:spPr>
          <a:xfrm>
            <a:off x="6581955" y="423319"/>
            <a:ext cx="3778370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6600" b="1">
                <a:ln w="222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G</a:t>
            </a:r>
            <a:r>
              <a:rPr lang="nl-NL" sz="6600" b="1" cap="none" spc="0">
                <a:ln w="222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oesting</a:t>
            </a: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C825B905-772A-4FBF-B283-5CAE47016081}"/>
              </a:ext>
            </a:extLst>
          </p:cNvPr>
          <p:cNvSpPr/>
          <p:nvPr/>
        </p:nvSpPr>
        <p:spPr>
          <a:xfrm>
            <a:off x="971100" y="2090794"/>
            <a:ext cx="903554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nl-NL" sz="2800" b="0" i="1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Ga je mee met ons op reis? Je rugzak dragen we samen </a:t>
            </a:r>
            <a:r>
              <a:rPr lang="nl-NL" sz="1800" i="1">
                <a:effectLst/>
                <a:latin typeface="Segoe UI Emoj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sym typeface="Segoe UI Emoji" panose="020B0502040204020203" pitchFamily="34" charset="0"/>
              </a:rPr>
              <a:t>😉</a:t>
            </a:r>
            <a:endParaRPr lang="nl-NL" sz="2800" b="0" i="1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054" name="Picture 6" descr="Vos rugzakje – Bebetos">
            <a:extLst>
              <a:ext uri="{FF2B5EF4-FFF2-40B4-BE49-F238E27FC236}">
                <a16:creationId xmlns:a16="http://schemas.microsoft.com/office/drawing/2014/main" id="{2C70CE1B-1598-4034-A413-4FEE1F4838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0752" y="2675844"/>
            <a:ext cx="2835785" cy="18908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ep 10">
            <a:extLst>
              <a:ext uri="{FF2B5EF4-FFF2-40B4-BE49-F238E27FC236}">
                <a16:creationId xmlns:a16="http://schemas.microsoft.com/office/drawing/2014/main" id="{530DC297-F3AD-40C3-AAA2-256C6D407DE6}"/>
              </a:ext>
            </a:extLst>
          </p:cNvPr>
          <p:cNvGrpSpPr/>
          <p:nvPr/>
        </p:nvGrpSpPr>
        <p:grpSpPr>
          <a:xfrm>
            <a:off x="971100" y="431340"/>
            <a:ext cx="2677622" cy="1091954"/>
            <a:chOff x="971100" y="431340"/>
            <a:chExt cx="2677622" cy="1091954"/>
          </a:xfrm>
        </p:grpSpPr>
        <p:sp>
          <p:nvSpPr>
            <p:cNvPr id="12" name="Ovaal 11">
              <a:extLst>
                <a:ext uri="{FF2B5EF4-FFF2-40B4-BE49-F238E27FC236}">
                  <a16:creationId xmlns:a16="http://schemas.microsoft.com/office/drawing/2014/main" id="{16ECCE40-7202-4B39-9281-F0C8CDF86CF0}"/>
                </a:ext>
              </a:extLst>
            </p:cNvPr>
            <p:cNvSpPr/>
            <p:nvPr/>
          </p:nvSpPr>
          <p:spPr>
            <a:xfrm>
              <a:off x="971100" y="431340"/>
              <a:ext cx="2677622" cy="1091954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1D30B816-11BE-436B-BD8E-97E48B4940C6}"/>
                </a:ext>
              </a:extLst>
            </p:cNvPr>
            <p:cNvSpPr/>
            <p:nvPr/>
          </p:nvSpPr>
          <p:spPr>
            <a:xfrm>
              <a:off x="1324490" y="498185"/>
              <a:ext cx="1970842" cy="9285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Stop">
                <a:avLst>
                  <a:gd name="adj" fmla="val 14286"/>
                </a:avLst>
              </a:prstTxWarp>
              <a:spAutoFit/>
            </a:bodyPr>
            <a:lstStyle/>
            <a:p>
              <a:pPr algn="ctr"/>
              <a:r>
                <a:rPr lang="nl-NL" sz="5400" b="1">
                  <a:ln w="22225">
                    <a:solidFill>
                      <a:schemeClr val="accent2">
                        <a:lumMod val="75000"/>
                      </a:schemeClr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schoolvisie</a:t>
              </a:r>
              <a:endParaRPr lang="nl-NL" sz="5400" b="1" cap="none" spc="0">
                <a:ln w="222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endParaRPr>
            </a:p>
          </p:txBody>
        </p:sp>
      </p:grpSp>
      <p:pic>
        <p:nvPicPr>
          <p:cNvPr id="6" name="Afbeelding 6">
            <a:extLst>
              <a:ext uri="{FF2B5EF4-FFF2-40B4-BE49-F238E27FC236}">
                <a16:creationId xmlns:a16="http://schemas.microsoft.com/office/drawing/2014/main" id="{589E0E83-9919-A120-EA5F-0A389FC05A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06063" y="495300"/>
            <a:ext cx="1552575" cy="154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877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5A6D80C8-C5A8-491B-A93A-6A567F593B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7143"/>
          </a:xfrm>
          <a:prstGeom prst="rect">
            <a:avLst/>
          </a:prstGeom>
        </p:spPr>
      </p:pic>
      <p:sp>
        <p:nvSpPr>
          <p:cNvPr id="8" name="Tijdelijke aanduiding voor tekst 4">
            <a:extLst>
              <a:ext uri="{FF2B5EF4-FFF2-40B4-BE49-F238E27FC236}">
                <a16:creationId xmlns:a16="http://schemas.microsoft.com/office/drawing/2014/main" id="{CCD8E7D6-920C-41CC-B292-4F3C7D91BCFE}"/>
              </a:ext>
            </a:extLst>
          </p:cNvPr>
          <p:cNvSpPr txBox="1">
            <a:spLocks/>
          </p:cNvSpPr>
          <p:nvPr/>
        </p:nvSpPr>
        <p:spPr>
          <a:xfrm>
            <a:off x="927966" y="2983598"/>
            <a:ext cx="7025589" cy="228179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 rtl="0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nl-NL" sz="180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</a:t>
            </a:r>
            <a:r>
              <a:rPr lang="nl-NL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edereen mag stralen</a:t>
            </a:r>
            <a:endParaRPr lang="nl-BE" sz="18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nl-NL" sz="180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</a:t>
            </a:r>
            <a:r>
              <a:rPr lang="nl-NL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 goed in je vel voelen is een voorwaarde om te kunnen leren</a:t>
            </a:r>
            <a:endParaRPr lang="nl-BE" sz="18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nl-NL" sz="180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</a:t>
            </a:r>
            <a:r>
              <a:rPr lang="nl-NL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nthousiaste leerkrachten zorgen voor een positieve leeromgeving</a:t>
            </a:r>
            <a:endParaRPr lang="nl-BE" sz="18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nl-NL" sz="180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</a:t>
            </a:r>
            <a:r>
              <a:rPr lang="nl-NL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eerlingen warm maken om te leren</a:t>
            </a:r>
            <a:endParaRPr lang="nl-BE" sz="18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"/>
            </a:pPr>
            <a:r>
              <a:rPr lang="nl-NL" sz="180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</a:t>
            </a:r>
            <a:r>
              <a:rPr lang="nl-NL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ns mediagebruik in alle klassen is een grote troef</a:t>
            </a:r>
            <a:endParaRPr lang="nl-BE" sz="18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buFont typeface="Courier New" pitchFamily="49" charset="0"/>
              <a:buChar char="o"/>
            </a:pPr>
            <a:endParaRPr lang="nl-BE" sz="2000"/>
          </a:p>
        </p:txBody>
      </p:sp>
      <p:sp>
        <p:nvSpPr>
          <p:cNvPr id="13" name="Rechthoek: afgeronde hoeken 12">
            <a:extLst>
              <a:ext uri="{FF2B5EF4-FFF2-40B4-BE49-F238E27FC236}">
                <a16:creationId xmlns:a16="http://schemas.microsoft.com/office/drawing/2014/main" id="{BB8B6629-9F6F-4F54-9979-6D43E2993CB9}"/>
              </a:ext>
            </a:extLst>
          </p:cNvPr>
          <p:cNvSpPr/>
          <p:nvPr/>
        </p:nvSpPr>
        <p:spPr>
          <a:xfrm>
            <a:off x="483079" y="318782"/>
            <a:ext cx="11708921" cy="1317071"/>
          </a:xfrm>
          <a:prstGeom prst="roundRect">
            <a:avLst>
              <a:gd name="adj" fmla="val 0"/>
            </a:avLst>
          </a:prstGeom>
          <a:solidFill>
            <a:srgbClr val="EE721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3B00AB58-D588-48C2-BC36-2E831BD25094}"/>
              </a:ext>
            </a:extLst>
          </p:cNvPr>
          <p:cNvSpPr/>
          <p:nvPr/>
        </p:nvSpPr>
        <p:spPr>
          <a:xfrm>
            <a:off x="4919033" y="432844"/>
            <a:ext cx="6072997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6600" b="1" cap="none" spc="0">
                <a:ln w="222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Enthousiasme</a:t>
            </a: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C825B905-772A-4FBF-B283-5CAE47016081}"/>
              </a:ext>
            </a:extLst>
          </p:cNvPr>
          <p:cNvSpPr/>
          <p:nvPr/>
        </p:nvSpPr>
        <p:spPr>
          <a:xfrm>
            <a:off x="971100" y="2090794"/>
            <a:ext cx="903554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nl-NL" sz="2800" b="0" i="1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Samen stralen we </a:t>
            </a:r>
            <a:r>
              <a:rPr lang="nl-NL" sz="2800" b="0" i="1" cap="none" spc="0" err="1">
                <a:ln w="0">
                  <a:solidFill>
                    <a:schemeClr val="tx1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STER</a:t>
            </a:r>
            <a:r>
              <a:rPr lang="nl-NL" sz="2800" b="0" i="1" cap="none" spc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</a:t>
            </a:r>
            <a:endParaRPr lang="nl-NL" sz="2800" b="0" i="1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074" name="Picture 2" descr="Kijk vanavond zeker een keertje naar de lucht voor vallende sterren: daar  zijn de Perseïden weer | Het Nieuwsblad Mobile">
            <a:extLst>
              <a:ext uri="{FF2B5EF4-FFF2-40B4-BE49-F238E27FC236}">
                <a16:creationId xmlns:a16="http://schemas.microsoft.com/office/drawing/2014/main" id="{13866EC7-ABF6-42CC-8AE5-95CCC57C3C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554" y="1960786"/>
            <a:ext cx="4059389" cy="211088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ep 8">
            <a:extLst>
              <a:ext uri="{FF2B5EF4-FFF2-40B4-BE49-F238E27FC236}">
                <a16:creationId xmlns:a16="http://schemas.microsoft.com/office/drawing/2014/main" id="{8E3E4601-E9F5-4156-8B5F-A4F678109E4D}"/>
              </a:ext>
            </a:extLst>
          </p:cNvPr>
          <p:cNvGrpSpPr/>
          <p:nvPr/>
        </p:nvGrpSpPr>
        <p:grpSpPr>
          <a:xfrm>
            <a:off x="971100" y="431340"/>
            <a:ext cx="2677622" cy="1091954"/>
            <a:chOff x="971100" y="431340"/>
            <a:chExt cx="2677622" cy="1091954"/>
          </a:xfrm>
        </p:grpSpPr>
        <p:sp>
          <p:nvSpPr>
            <p:cNvPr id="10" name="Ovaal 9">
              <a:extLst>
                <a:ext uri="{FF2B5EF4-FFF2-40B4-BE49-F238E27FC236}">
                  <a16:creationId xmlns:a16="http://schemas.microsoft.com/office/drawing/2014/main" id="{AF525B20-D33B-45D7-8A7A-6C8082A7455A}"/>
                </a:ext>
              </a:extLst>
            </p:cNvPr>
            <p:cNvSpPr/>
            <p:nvPr/>
          </p:nvSpPr>
          <p:spPr>
            <a:xfrm>
              <a:off x="971100" y="431340"/>
              <a:ext cx="2677622" cy="1091954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4769B27E-EDB9-4356-B876-760791E245D8}"/>
                </a:ext>
              </a:extLst>
            </p:cNvPr>
            <p:cNvSpPr/>
            <p:nvPr/>
          </p:nvSpPr>
          <p:spPr>
            <a:xfrm>
              <a:off x="1324490" y="498185"/>
              <a:ext cx="1970842" cy="9285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Stop">
                <a:avLst>
                  <a:gd name="adj" fmla="val 14286"/>
                </a:avLst>
              </a:prstTxWarp>
              <a:spAutoFit/>
            </a:bodyPr>
            <a:lstStyle/>
            <a:p>
              <a:pPr algn="ctr"/>
              <a:r>
                <a:rPr lang="nl-NL" sz="5400" b="1">
                  <a:ln w="22225">
                    <a:solidFill>
                      <a:schemeClr val="accent2">
                        <a:lumMod val="75000"/>
                      </a:schemeClr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schoolvisie</a:t>
              </a:r>
              <a:endParaRPr lang="nl-NL" sz="5400" b="1" cap="none" spc="0">
                <a:ln w="222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endParaRPr>
            </a:p>
          </p:txBody>
        </p:sp>
      </p:grpSp>
      <p:pic>
        <p:nvPicPr>
          <p:cNvPr id="7" name="Afbeelding 11">
            <a:extLst>
              <a:ext uri="{FF2B5EF4-FFF2-40B4-BE49-F238E27FC236}">
                <a16:creationId xmlns:a16="http://schemas.microsoft.com/office/drawing/2014/main" id="{AD6806F8-D7BD-4786-2A26-773861CAB5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91775" y="495625"/>
            <a:ext cx="1572523" cy="1523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795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5A6D80C8-C5A8-491B-A93A-6A567F593B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7143"/>
          </a:xfrm>
          <a:prstGeom prst="rect">
            <a:avLst/>
          </a:prstGeom>
        </p:spPr>
      </p:pic>
      <p:sp>
        <p:nvSpPr>
          <p:cNvPr id="8" name="Tijdelijke aanduiding voor tekst 4">
            <a:extLst>
              <a:ext uri="{FF2B5EF4-FFF2-40B4-BE49-F238E27FC236}">
                <a16:creationId xmlns:a16="http://schemas.microsoft.com/office/drawing/2014/main" id="{CCD8E7D6-920C-41CC-B292-4F3C7D91BCFE}"/>
              </a:ext>
            </a:extLst>
          </p:cNvPr>
          <p:cNvSpPr txBox="1">
            <a:spLocks/>
          </p:cNvSpPr>
          <p:nvPr/>
        </p:nvSpPr>
        <p:spPr>
          <a:xfrm>
            <a:off x="927966" y="2983598"/>
            <a:ext cx="8314005" cy="228179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 rtl="0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nl-NL" sz="180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</a:t>
            </a:r>
            <a:r>
              <a:rPr lang="nl-NL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amen de overkant van de brug bereiken, ieder op zijn eigen tempo en niveau</a:t>
            </a:r>
            <a:endParaRPr lang="nl-BE" sz="18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nl-NL" sz="180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</a:t>
            </a:r>
            <a:r>
              <a:rPr lang="nl-NL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ie het nodig heeft dagen we uit, wie het moeilijk heeft nemen we bij de hand</a:t>
            </a:r>
            <a:endParaRPr lang="nl-BE" sz="18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"/>
            </a:pPr>
            <a:r>
              <a:rPr lang="nl-NL" sz="180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</a:t>
            </a:r>
            <a:r>
              <a:rPr lang="nl-NL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et beste halen uit elk kind, iedereen heeft talent</a:t>
            </a:r>
            <a:endParaRPr lang="nl-BE" sz="18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buFont typeface="Courier New" pitchFamily="49" charset="0"/>
              <a:buChar char="o"/>
            </a:pPr>
            <a:endParaRPr lang="nl-BE" sz="2000"/>
          </a:p>
        </p:txBody>
      </p:sp>
      <p:sp>
        <p:nvSpPr>
          <p:cNvPr id="13" name="Rechthoek: afgeronde hoeken 12">
            <a:extLst>
              <a:ext uri="{FF2B5EF4-FFF2-40B4-BE49-F238E27FC236}">
                <a16:creationId xmlns:a16="http://schemas.microsoft.com/office/drawing/2014/main" id="{BB8B6629-9F6F-4F54-9979-6D43E2993CB9}"/>
              </a:ext>
            </a:extLst>
          </p:cNvPr>
          <p:cNvSpPr/>
          <p:nvPr/>
        </p:nvSpPr>
        <p:spPr>
          <a:xfrm>
            <a:off x="517585" y="318782"/>
            <a:ext cx="11674415" cy="1317071"/>
          </a:xfrm>
          <a:prstGeom prst="roundRect">
            <a:avLst>
              <a:gd name="adj" fmla="val 0"/>
            </a:avLst>
          </a:prstGeom>
          <a:solidFill>
            <a:srgbClr val="EE721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3B00AB58-D588-48C2-BC36-2E831BD25094}"/>
              </a:ext>
            </a:extLst>
          </p:cNvPr>
          <p:cNvSpPr/>
          <p:nvPr/>
        </p:nvSpPr>
        <p:spPr>
          <a:xfrm>
            <a:off x="5538158" y="423319"/>
            <a:ext cx="6072997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6600" b="1" cap="none" spc="0">
                <a:ln w="222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Zorgzaam</a:t>
            </a: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C825B905-772A-4FBF-B283-5CAE47016081}"/>
              </a:ext>
            </a:extLst>
          </p:cNvPr>
          <p:cNvSpPr/>
          <p:nvPr/>
        </p:nvSpPr>
        <p:spPr>
          <a:xfrm>
            <a:off x="971100" y="2090794"/>
            <a:ext cx="903554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nl-NL" sz="2800" b="0" i="1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Een brug bouw je langs twee kanten</a:t>
            </a:r>
          </a:p>
        </p:txBody>
      </p:sp>
      <p:pic>
        <p:nvPicPr>
          <p:cNvPr id="4100" name="Picture 4" descr="Brielenbrug, Tisselt | Mapio.net">
            <a:extLst>
              <a:ext uri="{FF2B5EF4-FFF2-40B4-BE49-F238E27FC236}">
                <a16:creationId xmlns:a16="http://schemas.microsoft.com/office/drawing/2014/main" id="{72B131BE-865E-463C-A30E-0F276B0CEE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35" r="14711" b="24832"/>
          <a:stretch/>
        </p:blipFill>
        <p:spPr bwMode="auto">
          <a:xfrm>
            <a:off x="1108829" y="4328772"/>
            <a:ext cx="4031281" cy="20978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ep 9">
            <a:extLst>
              <a:ext uri="{FF2B5EF4-FFF2-40B4-BE49-F238E27FC236}">
                <a16:creationId xmlns:a16="http://schemas.microsoft.com/office/drawing/2014/main" id="{0D36518C-776A-42E3-B53F-4AC1C77F8E88}"/>
              </a:ext>
            </a:extLst>
          </p:cNvPr>
          <p:cNvGrpSpPr/>
          <p:nvPr/>
        </p:nvGrpSpPr>
        <p:grpSpPr>
          <a:xfrm>
            <a:off x="971100" y="431340"/>
            <a:ext cx="2677622" cy="1091954"/>
            <a:chOff x="971100" y="431340"/>
            <a:chExt cx="2677622" cy="1091954"/>
          </a:xfrm>
        </p:grpSpPr>
        <p:sp>
          <p:nvSpPr>
            <p:cNvPr id="11" name="Ovaal 10">
              <a:extLst>
                <a:ext uri="{FF2B5EF4-FFF2-40B4-BE49-F238E27FC236}">
                  <a16:creationId xmlns:a16="http://schemas.microsoft.com/office/drawing/2014/main" id="{AD0AB2A0-BACF-456A-B7D1-C8EE6524BEB8}"/>
                </a:ext>
              </a:extLst>
            </p:cNvPr>
            <p:cNvSpPr/>
            <p:nvPr/>
          </p:nvSpPr>
          <p:spPr>
            <a:xfrm>
              <a:off x="971100" y="431340"/>
              <a:ext cx="2677622" cy="1091954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C16BAD10-9236-4797-BFF2-C316FFA05071}"/>
                </a:ext>
              </a:extLst>
            </p:cNvPr>
            <p:cNvSpPr/>
            <p:nvPr/>
          </p:nvSpPr>
          <p:spPr>
            <a:xfrm>
              <a:off x="1324490" y="498185"/>
              <a:ext cx="1970842" cy="9285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Stop">
                <a:avLst>
                  <a:gd name="adj" fmla="val 14286"/>
                </a:avLst>
              </a:prstTxWarp>
              <a:spAutoFit/>
            </a:bodyPr>
            <a:lstStyle/>
            <a:p>
              <a:pPr algn="ctr"/>
              <a:r>
                <a:rPr lang="nl-NL" sz="5400" b="1">
                  <a:ln w="22225">
                    <a:solidFill>
                      <a:schemeClr val="accent2">
                        <a:lumMod val="75000"/>
                      </a:schemeClr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schoolvisie</a:t>
              </a:r>
              <a:endParaRPr lang="nl-NL" sz="5400" b="1" cap="none" spc="0">
                <a:ln w="222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endParaRPr>
            </a:p>
          </p:txBody>
        </p:sp>
      </p:grpSp>
      <p:pic>
        <p:nvPicPr>
          <p:cNvPr id="7" name="Afbeelding 8">
            <a:extLst>
              <a:ext uri="{FF2B5EF4-FFF2-40B4-BE49-F238E27FC236}">
                <a16:creationId xmlns:a16="http://schemas.microsoft.com/office/drawing/2014/main" id="{4512088B-6E43-F5D5-5330-4137596157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20350" y="533725"/>
            <a:ext cx="1504950" cy="147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437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5A6D80C8-C5A8-491B-A93A-6A567F593B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7143"/>
          </a:xfrm>
          <a:prstGeom prst="rect">
            <a:avLst/>
          </a:prstGeom>
        </p:spPr>
      </p:pic>
      <p:sp>
        <p:nvSpPr>
          <p:cNvPr id="8" name="Tijdelijke aanduiding voor tekst 4">
            <a:extLst>
              <a:ext uri="{FF2B5EF4-FFF2-40B4-BE49-F238E27FC236}">
                <a16:creationId xmlns:a16="http://schemas.microsoft.com/office/drawing/2014/main" id="{CCD8E7D6-920C-41CC-B292-4F3C7D91BCFE}"/>
              </a:ext>
            </a:extLst>
          </p:cNvPr>
          <p:cNvSpPr txBox="1">
            <a:spLocks/>
          </p:cNvSpPr>
          <p:nvPr/>
        </p:nvSpPr>
        <p:spPr>
          <a:xfrm>
            <a:off x="813666" y="3193148"/>
            <a:ext cx="9620291" cy="228179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 rtl="0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nl-NL" sz="180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</a:t>
            </a:r>
            <a:r>
              <a:rPr lang="nl-NL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nze klasdeuren die voor iedereen wagenwijd openstaan</a:t>
            </a:r>
            <a:endParaRPr lang="nl-BE" sz="18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nl-NL" sz="180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</a:t>
            </a:r>
            <a:r>
              <a:rPr lang="nl-NL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 transparante communicatie, want praten met elkaar werkt</a:t>
            </a:r>
            <a:endParaRPr lang="nl-BE" sz="18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nl-NL" sz="180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</a:t>
            </a:r>
            <a:r>
              <a:rPr lang="nl-NL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 hechte samenwerking tussen leerlingen, ouders, leerkrachten en externen</a:t>
            </a:r>
            <a:endParaRPr lang="nl-BE" sz="18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"/>
            </a:pPr>
            <a:r>
              <a:rPr lang="nl-NL" sz="180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</a:t>
            </a:r>
            <a:r>
              <a:rPr lang="nl-NL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inderen de kans geven om hun hart te luchten, praten versterkt de emotionele ontwikkeling</a:t>
            </a:r>
            <a:endParaRPr lang="nl-BE" sz="18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buFont typeface="Courier New" pitchFamily="49" charset="0"/>
              <a:buChar char="o"/>
            </a:pPr>
            <a:endParaRPr lang="nl-BE" sz="2000"/>
          </a:p>
        </p:txBody>
      </p:sp>
      <p:sp>
        <p:nvSpPr>
          <p:cNvPr id="13" name="Rechthoek: afgeronde hoeken 12">
            <a:extLst>
              <a:ext uri="{FF2B5EF4-FFF2-40B4-BE49-F238E27FC236}">
                <a16:creationId xmlns:a16="http://schemas.microsoft.com/office/drawing/2014/main" id="{BB8B6629-9F6F-4F54-9979-6D43E2993CB9}"/>
              </a:ext>
            </a:extLst>
          </p:cNvPr>
          <p:cNvSpPr/>
          <p:nvPr/>
        </p:nvSpPr>
        <p:spPr>
          <a:xfrm>
            <a:off x="500333" y="318782"/>
            <a:ext cx="11691668" cy="1317071"/>
          </a:xfrm>
          <a:prstGeom prst="roundRect">
            <a:avLst>
              <a:gd name="adj" fmla="val 0"/>
            </a:avLst>
          </a:prstGeom>
          <a:solidFill>
            <a:srgbClr val="EE721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3B00AB58-D588-48C2-BC36-2E831BD25094}"/>
              </a:ext>
            </a:extLst>
          </p:cNvPr>
          <p:cNvSpPr/>
          <p:nvPr/>
        </p:nvSpPr>
        <p:spPr>
          <a:xfrm>
            <a:off x="5538158" y="423319"/>
            <a:ext cx="6072997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6600" b="1" cap="none" spc="0">
                <a:ln w="222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Samen</a:t>
            </a: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C825B905-772A-4FBF-B283-5CAE47016081}"/>
              </a:ext>
            </a:extLst>
          </p:cNvPr>
          <p:cNvSpPr/>
          <p:nvPr/>
        </p:nvSpPr>
        <p:spPr>
          <a:xfrm>
            <a:off x="856800" y="2300344"/>
            <a:ext cx="903554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nl-NL" sz="2800" b="0" i="1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Samen bereiken we meer</a:t>
            </a:r>
          </a:p>
        </p:txBody>
      </p:sp>
      <p:pic>
        <p:nvPicPr>
          <p:cNvPr id="5122" name="Picture 2" descr="Tekstballon-beelden | Gratis vectoren, stockfoto&amp;#39;s &amp;amp; PSD&amp;#39;s">
            <a:extLst>
              <a:ext uri="{FF2B5EF4-FFF2-40B4-BE49-F238E27FC236}">
                <a16:creationId xmlns:a16="http://schemas.microsoft.com/office/drawing/2014/main" id="{2C58A61A-7022-42DD-AD78-FEB3E8754D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"/>
          <a:stretch/>
        </p:blipFill>
        <p:spPr bwMode="auto">
          <a:xfrm>
            <a:off x="8991394" y="1878363"/>
            <a:ext cx="2494327" cy="2467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hoek 4">
            <a:extLst>
              <a:ext uri="{FF2B5EF4-FFF2-40B4-BE49-F238E27FC236}">
                <a16:creationId xmlns:a16="http://schemas.microsoft.com/office/drawing/2014/main" id="{747A4CC4-1A24-489D-8B5F-E2C8687C5FC7}"/>
              </a:ext>
            </a:extLst>
          </p:cNvPr>
          <p:cNvSpPr/>
          <p:nvPr/>
        </p:nvSpPr>
        <p:spPr>
          <a:xfrm>
            <a:off x="10006642" y="4123426"/>
            <a:ext cx="974784" cy="2220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grpSp>
        <p:nvGrpSpPr>
          <p:cNvPr id="10" name="Groep 9">
            <a:extLst>
              <a:ext uri="{FF2B5EF4-FFF2-40B4-BE49-F238E27FC236}">
                <a16:creationId xmlns:a16="http://schemas.microsoft.com/office/drawing/2014/main" id="{047DC70D-56F7-476C-AA4E-C928FA737E2D}"/>
              </a:ext>
            </a:extLst>
          </p:cNvPr>
          <p:cNvGrpSpPr/>
          <p:nvPr/>
        </p:nvGrpSpPr>
        <p:grpSpPr>
          <a:xfrm>
            <a:off x="971100" y="431340"/>
            <a:ext cx="2677622" cy="1091954"/>
            <a:chOff x="971100" y="431340"/>
            <a:chExt cx="2677622" cy="1091954"/>
          </a:xfrm>
        </p:grpSpPr>
        <p:sp>
          <p:nvSpPr>
            <p:cNvPr id="11" name="Ovaal 10">
              <a:extLst>
                <a:ext uri="{FF2B5EF4-FFF2-40B4-BE49-F238E27FC236}">
                  <a16:creationId xmlns:a16="http://schemas.microsoft.com/office/drawing/2014/main" id="{D9BCBA60-6975-4AED-BFB7-22AB58514997}"/>
                </a:ext>
              </a:extLst>
            </p:cNvPr>
            <p:cNvSpPr/>
            <p:nvPr/>
          </p:nvSpPr>
          <p:spPr>
            <a:xfrm>
              <a:off x="971100" y="431340"/>
              <a:ext cx="2677622" cy="1091954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79D68A11-E3A4-44A1-BC41-F232D832DBB2}"/>
                </a:ext>
              </a:extLst>
            </p:cNvPr>
            <p:cNvSpPr/>
            <p:nvPr/>
          </p:nvSpPr>
          <p:spPr>
            <a:xfrm>
              <a:off x="1324490" y="498185"/>
              <a:ext cx="1970842" cy="9285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Stop">
                <a:avLst>
                  <a:gd name="adj" fmla="val 14286"/>
                </a:avLst>
              </a:prstTxWarp>
              <a:spAutoFit/>
            </a:bodyPr>
            <a:lstStyle/>
            <a:p>
              <a:pPr algn="ctr"/>
              <a:r>
                <a:rPr lang="nl-NL" sz="5400" b="1">
                  <a:ln w="22225">
                    <a:solidFill>
                      <a:schemeClr val="accent2">
                        <a:lumMod val="75000"/>
                      </a:schemeClr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schoolvisie</a:t>
              </a:r>
              <a:endParaRPr lang="nl-NL" sz="5400" b="1" cap="none" spc="0">
                <a:ln w="222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endParaRPr>
            </a:p>
          </p:txBody>
        </p:sp>
      </p:grpSp>
      <p:pic>
        <p:nvPicPr>
          <p:cNvPr id="9" name="Afbeelding 13">
            <a:extLst>
              <a:ext uri="{FF2B5EF4-FFF2-40B4-BE49-F238E27FC236}">
                <a16:creationId xmlns:a16="http://schemas.microsoft.com/office/drawing/2014/main" id="{167215DE-B94B-C988-EC2B-895B191250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29875" y="457525"/>
            <a:ext cx="1552575" cy="154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143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5A6D80C8-C5A8-491B-A93A-6A567F593B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12" name="Tijdelijke aanduiding voor tekst 3">
            <a:extLst>
              <a:ext uri="{FF2B5EF4-FFF2-40B4-BE49-F238E27FC236}">
                <a16:creationId xmlns:a16="http://schemas.microsoft.com/office/drawing/2014/main" id="{3C5176BF-FAD0-4263-A8C9-8B806FD837A0}"/>
              </a:ext>
            </a:extLst>
          </p:cNvPr>
          <p:cNvSpPr txBox="1">
            <a:spLocks/>
          </p:cNvSpPr>
          <p:nvPr/>
        </p:nvSpPr>
        <p:spPr>
          <a:xfrm>
            <a:off x="592240" y="2027405"/>
            <a:ext cx="4906888" cy="449978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l-BE" sz="2400" b="1" u="sng" dirty="0">
                <a:cs typeface="Arial" pitchFamily="34" charset="0"/>
              </a:rPr>
              <a:t>in de kleuterschool</a:t>
            </a:r>
          </a:p>
          <a:p>
            <a:pPr>
              <a:buFont typeface="Arial" charset="0"/>
              <a:buChar char="•"/>
            </a:pPr>
            <a:endParaRPr lang="nl-BE" sz="1700" dirty="0">
              <a:cs typeface="Arial" pitchFamily="34" charset="0"/>
            </a:endParaRPr>
          </a:p>
          <a:p>
            <a:pPr>
              <a:buFont typeface="Arial" charset="0"/>
              <a:buChar char="•"/>
            </a:pPr>
            <a:r>
              <a:rPr lang="nl-BE" sz="1700" dirty="0">
                <a:cs typeface="Arial" pitchFamily="34" charset="0"/>
              </a:rPr>
              <a:t>Jongste kleuters starten in kleine groep, aparte in- en uitgang</a:t>
            </a:r>
          </a:p>
          <a:p>
            <a:pPr>
              <a:buFont typeface="Arial" charset="0"/>
              <a:buChar char="•"/>
            </a:pPr>
            <a:r>
              <a:rPr lang="nl-BE" sz="1700" dirty="0">
                <a:cs typeface="Arial" pitchFamily="34" charset="0"/>
              </a:rPr>
              <a:t>Ondersteuning van </a:t>
            </a:r>
            <a:r>
              <a:rPr lang="nl-BE" sz="1700" b="1" dirty="0">
                <a:cs typeface="Arial" pitchFamily="34" charset="0"/>
              </a:rPr>
              <a:t>kinderverzorgster</a:t>
            </a:r>
          </a:p>
          <a:p>
            <a:r>
              <a:rPr lang="nl-BE" sz="1700" dirty="0">
                <a:cs typeface="Arial" pitchFamily="34" charset="0"/>
              </a:rPr>
              <a:t>Van experimenteel tot  </a:t>
            </a:r>
            <a:r>
              <a:rPr lang="nl-BE" sz="1700" b="1" dirty="0">
                <a:cs typeface="Arial" pitchFamily="34" charset="0"/>
              </a:rPr>
              <a:t>zeer gericht</a:t>
            </a:r>
          </a:p>
          <a:p>
            <a:r>
              <a:rPr lang="nl-BE" sz="1700" dirty="0">
                <a:cs typeface="Arial" pitchFamily="34" charset="0"/>
              </a:rPr>
              <a:t>Al </a:t>
            </a:r>
            <a:r>
              <a:rPr lang="nl-BE" sz="1700" b="1" dirty="0">
                <a:cs typeface="Arial" pitchFamily="34" charset="0"/>
              </a:rPr>
              <a:t>spelend leren </a:t>
            </a:r>
            <a:r>
              <a:rPr lang="nl-BE" sz="1700" dirty="0">
                <a:cs typeface="Arial" pitchFamily="34" charset="0"/>
              </a:rPr>
              <a:t>… activiteiten in de kring, in de hoeken</a:t>
            </a:r>
          </a:p>
          <a:p>
            <a:r>
              <a:rPr lang="nl-BE" sz="1700" b="1" dirty="0">
                <a:cs typeface="Arial" pitchFamily="34" charset="0"/>
              </a:rPr>
              <a:t>Zwemmen</a:t>
            </a:r>
            <a:r>
              <a:rPr lang="nl-BE" sz="1700" dirty="0">
                <a:cs typeface="Arial" pitchFamily="34" charset="0"/>
              </a:rPr>
              <a:t> vanaf 3K</a:t>
            </a:r>
          </a:p>
          <a:p>
            <a:r>
              <a:rPr lang="nl-BE" sz="1700" dirty="0">
                <a:cs typeface="Arial" pitchFamily="34" charset="0"/>
              </a:rPr>
              <a:t>Een nauwgezette </a:t>
            </a:r>
            <a:r>
              <a:rPr lang="nl-BE" sz="1700" b="1" dirty="0">
                <a:cs typeface="Arial" pitchFamily="34" charset="0"/>
              </a:rPr>
              <a:t>zorgwerking</a:t>
            </a:r>
          </a:p>
          <a:p>
            <a:r>
              <a:rPr lang="nl-BE" sz="1700" b="1" dirty="0">
                <a:cs typeface="Arial" pitchFamily="34" charset="0"/>
              </a:rPr>
              <a:t>Uitstappen</a:t>
            </a:r>
            <a:r>
              <a:rPr lang="nl-BE" sz="1700" dirty="0">
                <a:cs typeface="Arial" pitchFamily="34" charset="0"/>
              </a:rPr>
              <a:t>, toneel en sportactiviteiten binnen</a:t>
            </a:r>
          </a:p>
          <a:p>
            <a:pPr marL="0" indent="0">
              <a:buNone/>
            </a:pPr>
            <a:r>
              <a:rPr lang="nl-BE" sz="1700" dirty="0">
                <a:cs typeface="Arial" pitchFamily="34" charset="0"/>
              </a:rPr>
              <a:t>    de </a:t>
            </a:r>
            <a:r>
              <a:rPr lang="nl-BE" sz="1700" b="1" dirty="0">
                <a:cs typeface="Arial" pitchFamily="34" charset="0"/>
              </a:rPr>
              <a:t>maximumfactuur</a:t>
            </a:r>
            <a:r>
              <a:rPr lang="nl-BE" sz="1700" dirty="0">
                <a:cs typeface="Arial" pitchFamily="34" charset="0"/>
              </a:rPr>
              <a:t> (55 euro)</a:t>
            </a:r>
          </a:p>
        </p:txBody>
      </p:sp>
      <p:pic>
        <p:nvPicPr>
          <p:cNvPr id="13" name="Tijdelijke aanduiding voor inhoud 4" descr="\\Server\data\FOTOS\2010-2011\2K Ridders en Kastelen\IMG_2726.JPG">
            <a:extLst>
              <a:ext uri="{FF2B5EF4-FFF2-40B4-BE49-F238E27FC236}">
                <a16:creationId xmlns:a16="http://schemas.microsoft.com/office/drawing/2014/main" id="{2078A82D-101C-4A34-A8A3-791CC637AEF9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0751" y="3824470"/>
            <a:ext cx="3024336" cy="237626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pic>
        <p:nvPicPr>
          <p:cNvPr id="14" name="Tijdelijke aanduiding voor inhoud 6" descr="\\Server\data\FOTOS\2012-2013\IK\IMG_5880.JPG">
            <a:extLst>
              <a:ext uri="{FF2B5EF4-FFF2-40B4-BE49-F238E27FC236}">
                <a16:creationId xmlns:a16="http://schemas.microsoft.com/office/drawing/2014/main" id="{3D0E35C2-7AF3-4A35-93EA-8EABC9AE4AD0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1228" y="1800543"/>
            <a:ext cx="3024336" cy="237626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sp>
        <p:nvSpPr>
          <p:cNvPr id="15" name="Rechthoek: afgeronde hoeken 14">
            <a:extLst>
              <a:ext uri="{FF2B5EF4-FFF2-40B4-BE49-F238E27FC236}">
                <a16:creationId xmlns:a16="http://schemas.microsoft.com/office/drawing/2014/main" id="{530B4667-B9BE-4526-B088-6F83C524A6DB}"/>
              </a:ext>
            </a:extLst>
          </p:cNvPr>
          <p:cNvSpPr/>
          <p:nvPr/>
        </p:nvSpPr>
        <p:spPr>
          <a:xfrm>
            <a:off x="4949505" y="318782"/>
            <a:ext cx="7242495" cy="1317071"/>
          </a:xfrm>
          <a:prstGeom prst="roundRect">
            <a:avLst>
              <a:gd name="adj" fmla="val 0"/>
            </a:avLst>
          </a:prstGeom>
          <a:solidFill>
            <a:srgbClr val="EE721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E31725C2-8B7F-4919-9917-3E6510B68784}"/>
              </a:ext>
            </a:extLst>
          </p:cNvPr>
          <p:cNvSpPr/>
          <p:nvPr/>
        </p:nvSpPr>
        <p:spPr>
          <a:xfrm>
            <a:off x="6581955" y="423319"/>
            <a:ext cx="3778370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6600" b="1">
                <a:ln w="222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G</a:t>
            </a:r>
            <a:r>
              <a:rPr lang="nl-NL" sz="6600" b="1" cap="none" spc="0">
                <a:ln w="222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oesting</a:t>
            </a:r>
          </a:p>
        </p:txBody>
      </p:sp>
    </p:spTree>
    <p:extLst>
      <p:ext uri="{BB962C8B-B14F-4D97-AF65-F5344CB8AC3E}">
        <p14:creationId xmlns:p14="http://schemas.microsoft.com/office/powerpoint/2010/main" val="3881910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96C1A10517C7B44842053A9FE552150" ma:contentTypeVersion="" ma:contentTypeDescription="Een nieuw document maken." ma:contentTypeScope="" ma:versionID="38206ecb03e78cb6542592edf8672f78">
  <xsd:schema xmlns:xsd="http://www.w3.org/2001/XMLSchema" xmlns:xs="http://www.w3.org/2001/XMLSchema" xmlns:p="http://schemas.microsoft.com/office/2006/metadata/properties" xmlns:ns2="15ba42d4-c2b2-4dd0-bec4-6ebc974944ef" xmlns:ns3="2015e35a-8874-4c84-8fdb-2b8b910186fe" xmlns:ns4="2c1def6b-c722-485f-922a-c5ddf9a87487" targetNamespace="http://schemas.microsoft.com/office/2006/metadata/properties" ma:root="true" ma:fieldsID="a199cb5e6d5b400c992cf6e14a0b8396" ns2:_="" ns3:_="" ns4:_="">
    <xsd:import namespace="15ba42d4-c2b2-4dd0-bec4-6ebc974944ef"/>
    <xsd:import namespace="2015e35a-8874-4c84-8fdb-2b8b910186fe"/>
    <xsd:import namespace="2c1def6b-c722-485f-922a-c5ddf9a8748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ba42d4-c2b2-4dd0-bec4-6ebc974944e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Afbeeldingtags" ma:readOnly="false" ma:fieldId="{5cf76f15-5ced-4ddc-b409-7134ff3c332f}" ma:taxonomyMulti="true" ma:sspId="f7c75afc-8763-4a01-b6bd-b735c6b3c8c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15e35a-8874-4c84-8fdb-2b8b910186fe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1def6b-c722-485f-922a-c5ddf9a87487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c006fc83-de7f-4cf8-8e58-bcbaa397c19e}" ma:internalName="TaxCatchAll" ma:showField="CatchAllData" ma:web="2c1def6b-c722-485f-922a-c5ddf9a8748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c1def6b-c722-485f-922a-c5ddf9a87487" xsi:nil="true"/>
    <SharedWithUsers xmlns="2015e35a-8874-4c84-8fdb-2b8b910186fe">
      <UserInfo>
        <DisplayName>Fien Snoeys | Basisschool Sint-Jan</DisplayName>
        <AccountId>4137</AccountId>
        <AccountType/>
      </UserInfo>
    </SharedWithUsers>
    <lcf76f155ced4ddcb4097134ff3c332f xmlns="15ba42d4-c2b2-4dd0-bec4-6ebc974944ef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BCC856C-2997-4AB5-8230-E7FB74FFA5F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5ba42d4-c2b2-4dd0-bec4-6ebc974944ef"/>
    <ds:schemaRef ds:uri="2015e35a-8874-4c84-8fdb-2b8b910186fe"/>
    <ds:schemaRef ds:uri="2c1def6b-c722-485f-922a-c5ddf9a8748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6912870-687B-44BD-882D-F64BEB8606B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2530292-46A9-4059-8C87-7F6C5358474C}">
  <ds:schemaRefs>
    <ds:schemaRef ds:uri="2015e35a-8874-4c84-8fdb-2b8b910186fe"/>
    <ds:schemaRef ds:uri="2c1def6b-c722-485f-922a-c5ddf9a87487"/>
    <ds:schemaRef ds:uri="3759ea18-58c2-4f76-a767-0b00ca16c1af"/>
    <ds:schemaRef ds:uri="http://schemas.microsoft.com/office/2006/metadata/properties"/>
    <ds:schemaRef ds:uri="http://schemas.microsoft.com/office/infopath/2007/PartnerControls"/>
    <ds:schemaRef ds:uri="15ba42d4-c2b2-4dd0-bec4-6ebc974944ef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1011</Words>
  <Application>Microsoft Office PowerPoint</Application>
  <PresentationFormat>Breedbeeld</PresentationFormat>
  <Paragraphs>169</Paragraphs>
  <Slides>25</Slides>
  <Notes>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8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25</vt:i4>
      </vt:variant>
    </vt:vector>
  </HeadingPairs>
  <TitlesOfParts>
    <vt:vector size="34" baseType="lpstr">
      <vt:lpstr>Calibri (Hoofdtekst)</vt:lpstr>
      <vt:lpstr>Aptos</vt:lpstr>
      <vt:lpstr>Arial</vt:lpstr>
      <vt:lpstr>Calibri</vt:lpstr>
      <vt:lpstr>Calibri Light</vt:lpstr>
      <vt:lpstr>Courier New</vt:lpstr>
      <vt:lpstr>Segoe UI Emoji</vt:lpstr>
      <vt:lpstr>Wingdings</vt:lpstr>
      <vt:lpstr>Kantoorthema</vt:lpstr>
      <vt:lpstr>Bent u op zoek naar de beste school voor uw kind?</vt:lpstr>
      <vt:lpstr>Schoolbestuur KITOS vzw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Tijdslijn aanmelden – inschrijven geboortejaar 2021</vt:lpstr>
      <vt:lpstr>PowerPoint-presentatie</vt:lpstr>
      <vt:lpstr>Tijdslijn aanmelden – inschrijven geboortejaar 2021</vt:lpstr>
      <vt:lpstr>Wanneer inschrijven? Wanneer instappen?</vt:lpstr>
      <vt:lpstr>Vrije plaatsen</vt:lpstr>
      <vt:lpstr>Voor meer informatie i.v.m. aanmelden</vt:lpstr>
      <vt:lpstr>Bedankt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christophefranckx</dc:creator>
  <cp:lastModifiedBy>Tom De Wachter | Sint-Jan Tisselt</cp:lastModifiedBy>
  <cp:revision>1</cp:revision>
  <cp:lastPrinted>2018-01-08T08:43:17Z</cp:lastPrinted>
  <dcterms:created xsi:type="dcterms:W3CDTF">2017-11-17T13:51:13Z</dcterms:created>
  <dcterms:modified xsi:type="dcterms:W3CDTF">2024-01-16T09:19:55Z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0x010100896C1A10517C7B44842053A9FE552150</vt:lpwstr>
  </property>
  <property fmtid="{D5CDD505-2E9C-101B-9397-08002B2CF9AE}" pid="3" name="MediaServiceImageTags">
    <vt:lpwstr/>
  </property>
</Properties>
</file>